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6" r:id="rId2"/>
    <p:sldId id="316" r:id="rId3"/>
    <p:sldId id="323" r:id="rId4"/>
    <p:sldId id="257" r:id="rId5"/>
    <p:sldId id="322" r:id="rId6"/>
    <p:sldId id="330" r:id="rId7"/>
    <p:sldId id="331" r:id="rId8"/>
    <p:sldId id="324" r:id="rId9"/>
    <p:sldId id="325" r:id="rId10"/>
    <p:sldId id="326" r:id="rId11"/>
    <p:sldId id="327" r:id="rId12"/>
    <p:sldId id="332" r:id="rId13"/>
    <p:sldId id="333" r:id="rId14"/>
    <p:sldId id="328" r:id="rId15"/>
    <p:sldId id="329" r:id="rId16"/>
    <p:sldId id="334" r:id="rId17"/>
    <p:sldId id="335" r:id="rId18"/>
    <p:sldId id="336" r:id="rId19"/>
    <p:sldId id="337" r:id="rId20"/>
    <p:sldId id="338" r:id="rId21"/>
    <p:sldId id="339" r:id="rId22"/>
    <p:sldId id="340" r:id="rId23"/>
    <p:sldId id="341" r:id="rId24"/>
    <p:sldId id="342" r:id="rId25"/>
    <p:sldId id="343" r:id="rId26"/>
    <p:sldId id="344" r:id="rId27"/>
    <p:sldId id="345" r:id="rId28"/>
    <p:sldId id="346" r:id="rId29"/>
    <p:sldId id="347" r:id="rId30"/>
    <p:sldId id="348" r:id="rId31"/>
    <p:sldId id="349" r:id="rId32"/>
    <p:sldId id="350" r:id="rId33"/>
    <p:sldId id="351" r:id="rId34"/>
    <p:sldId id="352" r:id="rId35"/>
    <p:sldId id="353" r:id="rId36"/>
    <p:sldId id="354" r:id="rId37"/>
    <p:sldId id="355" r:id="rId38"/>
    <p:sldId id="357" r:id="rId39"/>
    <p:sldId id="356" r:id="rId40"/>
    <p:sldId id="358" r:id="rId41"/>
    <p:sldId id="360" r:id="rId42"/>
    <p:sldId id="359" r:id="rId43"/>
    <p:sldId id="320" r:id="rId44"/>
    <p:sldId id="361"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60" d="100"/>
          <a:sy n="60" d="100"/>
        </p:scale>
        <p:origin x="-78" y="-5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25/12/2013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30</a:t>
            </a:fld>
            <a:endParaRPr lang="en-GB" dirty="0"/>
          </a:p>
        </p:txBody>
      </p:sp>
    </p:spTree>
    <p:extLst>
      <p:ext uri="{BB962C8B-B14F-4D97-AF65-F5344CB8AC3E}">
        <p14:creationId xmlns:p14="http://schemas.microsoft.com/office/powerpoint/2010/main" val="2410045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31</a:t>
            </a:fld>
            <a:endParaRPr lang="en-GB" dirty="0"/>
          </a:p>
        </p:txBody>
      </p:sp>
    </p:spTree>
    <p:extLst>
      <p:ext uri="{BB962C8B-B14F-4D97-AF65-F5344CB8AC3E}">
        <p14:creationId xmlns:p14="http://schemas.microsoft.com/office/powerpoint/2010/main" val="11033385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8.xml"/><Relationship Id="rId13" Type="http://schemas.openxmlformats.org/officeDocument/2006/relationships/slide" Target="../slides/slide32.xml"/><Relationship Id="rId18" Type="http://schemas.openxmlformats.org/officeDocument/2006/relationships/slide" Target="../slides/slide40.xml"/><Relationship Id="rId3" Type="http://schemas.openxmlformats.org/officeDocument/2006/relationships/slide" Target="../slides/slide2.xml"/><Relationship Id="rId7" Type="http://schemas.openxmlformats.org/officeDocument/2006/relationships/slide" Target="../slides/slide16.xml"/><Relationship Id="rId12" Type="http://schemas.openxmlformats.org/officeDocument/2006/relationships/slide" Target="../slides/slide29.xml"/><Relationship Id="rId17" Type="http://schemas.openxmlformats.org/officeDocument/2006/relationships/slide" Target="../slides/slide39.xml"/><Relationship Id="rId2" Type="http://schemas.openxmlformats.org/officeDocument/2006/relationships/slide" Target="../slides/slide3.xml"/><Relationship Id="rId16"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5.xml"/><Relationship Id="rId11" Type="http://schemas.openxmlformats.org/officeDocument/2006/relationships/slide" Target="../slides/slide25.xml"/><Relationship Id="rId5" Type="http://schemas.openxmlformats.org/officeDocument/2006/relationships/slide" Target="../slides/slide10.xml"/><Relationship Id="rId15" Type="http://schemas.openxmlformats.org/officeDocument/2006/relationships/slide" Target="../slides/slide34.xml"/><Relationship Id="rId10" Type="http://schemas.openxmlformats.org/officeDocument/2006/relationships/slide" Target="../slides/slide23.xml"/><Relationship Id="rId19" Type="http://schemas.openxmlformats.org/officeDocument/2006/relationships/slide" Target="../slides/slide42.xml"/><Relationship Id="rId4" Type="http://schemas.openxmlformats.org/officeDocument/2006/relationships/slide" Target="../slides/slide43.xml"/><Relationship Id="rId9" Type="http://schemas.openxmlformats.org/officeDocument/2006/relationships/slide" Target="../slides/slide22.xml"/><Relationship Id="rId14" Type="http://schemas.openxmlformats.org/officeDocument/2006/relationships/slide" Target="../slides/slide3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25/12/2013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0202"/>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19460" y="6597352"/>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7316688" y="6597352"/>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188558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24766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260973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29718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333388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369595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405802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2" action="ppaction://hlinksldjump"/>
          </p:cNvPr>
          <p:cNvSpPr/>
          <p:nvPr userDrawn="1"/>
        </p:nvSpPr>
        <p:spPr>
          <a:xfrm>
            <a:off x="44201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7" name="Round Same Side Corner Rectangle 26">
            <a:hlinkClick r:id="rId13" action="ppaction://hlinksldjump"/>
          </p:cNvPr>
          <p:cNvSpPr/>
          <p:nvPr userDrawn="1"/>
        </p:nvSpPr>
        <p:spPr>
          <a:xfrm>
            <a:off x="4782173"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8" name="Round Same Side Corner Rectangle 27">
            <a:hlinkClick r:id="rId14" action="ppaction://hlinksldjump"/>
          </p:cNvPr>
          <p:cNvSpPr/>
          <p:nvPr userDrawn="1"/>
        </p:nvSpPr>
        <p:spPr>
          <a:xfrm>
            <a:off x="514424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
        <p:nvSpPr>
          <p:cNvPr id="29" name="Round Same Side Corner Rectangle 28">
            <a:hlinkClick r:id="rId15" action="ppaction://hlinksldjump"/>
          </p:cNvPr>
          <p:cNvSpPr/>
          <p:nvPr userDrawn="1"/>
        </p:nvSpPr>
        <p:spPr>
          <a:xfrm>
            <a:off x="550631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11</a:t>
            </a:r>
            <a:endParaRPr lang="en-GB" sz="1100" b="1" dirty="0">
              <a:latin typeface="Calibri" pitchFamily="34" charset="0"/>
              <a:cs typeface="Calibri" pitchFamily="34" charset="0"/>
            </a:endParaRPr>
          </a:p>
        </p:txBody>
      </p:sp>
      <p:sp>
        <p:nvSpPr>
          <p:cNvPr id="30" name="Round Same Side Corner Rectangle 29">
            <a:hlinkClick r:id="rId16" action="ppaction://hlinksldjump"/>
          </p:cNvPr>
          <p:cNvSpPr/>
          <p:nvPr userDrawn="1"/>
        </p:nvSpPr>
        <p:spPr>
          <a:xfrm>
            <a:off x="586839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12</a:t>
            </a:r>
            <a:endParaRPr lang="en-GB" sz="1100" b="1" dirty="0">
              <a:latin typeface="Calibri" pitchFamily="34" charset="0"/>
              <a:cs typeface="Calibri" pitchFamily="34" charset="0"/>
            </a:endParaRPr>
          </a:p>
        </p:txBody>
      </p:sp>
      <p:sp>
        <p:nvSpPr>
          <p:cNvPr id="31" name="Round Same Side Corner Rectangle 30">
            <a:hlinkClick r:id="rId17" action="ppaction://hlinksldjump"/>
          </p:cNvPr>
          <p:cNvSpPr/>
          <p:nvPr userDrawn="1"/>
        </p:nvSpPr>
        <p:spPr>
          <a:xfrm>
            <a:off x="623046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32" name="Round Same Side Corner Rectangle 31">
            <a:hlinkClick r:id="rId18" action="ppaction://hlinksldjump"/>
          </p:cNvPr>
          <p:cNvSpPr/>
          <p:nvPr userDrawn="1"/>
        </p:nvSpPr>
        <p:spPr>
          <a:xfrm>
            <a:off x="659253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
        <p:nvSpPr>
          <p:cNvPr id="33" name="Round Same Side Corner Rectangle 32">
            <a:hlinkClick r:id="rId19" action="ppaction://hlinksldjump"/>
          </p:cNvPr>
          <p:cNvSpPr/>
          <p:nvPr userDrawn="1"/>
        </p:nvSpPr>
        <p:spPr>
          <a:xfrm>
            <a:off x="695461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15</a:t>
            </a:r>
            <a:endParaRPr lang="en-GB" sz="11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25/12/2013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25/12/2013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25/12/2013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moonfruit.com/" TargetMode="External"/><Relationship Id="rId2" Type="http://schemas.openxmlformats.org/officeDocument/2006/relationships/hyperlink" Target="http://www.wakeuplater.com/website-building/evolution-of-websites-10-popular-websites.aspx" TargetMode="External"/><Relationship Id="rId1" Type="http://schemas.openxmlformats.org/officeDocument/2006/relationships/slideLayout" Target="../slideLayouts/slideLayout2.xml"/><Relationship Id="rId5" Type="http://schemas.openxmlformats.org/officeDocument/2006/relationships/hyperlink" Target="http://uk.godaddy.com/hosting/website-builder-new.aspx" TargetMode="External"/><Relationship Id="rId4" Type="http://schemas.openxmlformats.org/officeDocument/2006/relationships/hyperlink" Target="http://www.wix.com/"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google.co.uk/url?sa=i&amp;source=images&amp;cd=&amp;cad=rja&amp;docid=tB2srMnlwRMRRM&amp;tbnid=Qs5-hzQlK7oi1M:&amp;ved=0CAgQjRwwAA&amp;url=http://en.wikipedia.org/wiki/Comparison_of_web_browsers&amp;ei=E1zAUdmoN8eDhQeUioFQ&amp;psig=AFQjCNEoU1QARZRURC_dB3pVnUSWWmXUDQ&amp;ust=1371647379956027" TargetMode="External"/><Relationship Id="rId2" Type="http://schemas.openxmlformats.org/officeDocument/2006/relationships/hyperlink" Target="http://en.wikipedia.org/wiki/Comparison_of_web_browsers"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www.google.co.uk/url?sa=i&amp;source=images&amp;cd=&amp;cad=rja&amp;docid=7I-vMthQi9ARPM&amp;tbnid=kLHF7ifJ34esEM:&amp;ved=0CAgQjRwwAA&amp;url=http://sixrevisions.com/infographics/performance-comparison-of-major-web-browsers/&amp;ei=oFzAUcbwDs64hAeSzIGADw&amp;psig=AFQjCNEODLTtEM7N4UXIhNPqmk3DY8N7hg&amp;ust=1371647520290021" TargetMode="Externa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brookweston.org/" TargetMode="External"/><Relationship Id="rId2" Type="http://schemas.openxmlformats.org/officeDocument/2006/relationships/hyperlink" Target="http://193.164.107.139/"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jka1VSmMjx6cgM&amp;tbnid=qBCd7oP1W6fsrM:&amp;ved=0CAUQjRw&amp;url=http://www.digitalfamily.com/tutorials/editing-a-photoshop-web-photo-gallery-in-dreamweaver/&amp;ei=bSq2Utn5LKSr0QXv1YHwDA&amp;bvm=bv.58187178,d.ZGU&amp;psig=AFQjCNE3frOt6O9RuZtLUANSO9pva4fwxA&amp;ust=1387756498768662" TargetMode="External"/><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tools.pingdom.com/fpt/"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en.wikipedia.org/wiki/Web_accessibility" TargetMode="External"/><Relationship Id="rId2" Type="http://schemas.openxmlformats.org/officeDocument/2006/relationships/hyperlink" Target="http://www.geocities.com/murdochau/" TargetMode="External"/><Relationship Id="rId1" Type="http://schemas.openxmlformats.org/officeDocument/2006/relationships/slideLayout" Target="../slideLayouts/slideLayout2.xml"/><Relationship Id="rId5" Type="http://schemas.openxmlformats.org/officeDocument/2006/relationships/hyperlink" Target="http://www.w3.org/WAI/" TargetMode="External"/><Relationship Id="rId4" Type="http://schemas.openxmlformats.org/officeDocument/2006/relationships/hyperlink" Target="http://www.w3.org/WAI/intro/accessibility.php"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3"/>
            <a:ext cx="7772400" cy="1440160"/>
          </a:xfrm>
        </p:spPr>
        <p:txBody>
          <a:bodyPr/>
          <a:lstStyle/>
          <a:p>
            <a:r>
              <a:rPr lang="en-GB" dirty="0" smtClean="0"/>
              <a:t>Unit 06</a:t>
            </a:r>
            <a:endParaRPr lang="en-GB" dirty="0"/>
          </a:p>
        </p:txBody>
      </p:sp>
      <p:sp>
        <p:nvSpPr>
          <p:cNvPr id="3" name="Subtitle 2"/>
          <p:cNvSpPr>
            <a:spLocks noGrp="1"/>
          </p:cNvSpPr>
          <p:nvPr>
            <p:ph type="subTitle" idx="1"/>
          </p:nvPr>
        </p:nvSpPr>
        <p:spPr>
          <a:xfrm>
            <a:off x="1081844" y="1760622"/>
            <a:ext cx="7772400" cy="1524362"/>
          </a:xfrm>
        </p:spPr>
        <p:txBody>
          <a:bodyPr wrap="none">
            <a:noAutofit/>
          </a:bodyPr>
          <a:lstStyle/>
          <a:p>
            <a:r>
              <a:rPr lang="en-GB" sz="5400" dirty="0" smtClean="0"/>
              <a:t> E-Commerce</a:t>
            </a:r>
          </a:p>
          <a:p>
            <a:r>
              <a:rPr lang="en-GB" sz="3600" b="1" dirty="0" smtClean="0"/>
              <a:t>A/601/7313 </a:t>
            </a:r>
            <a:endParaRPr lang="en-GB" sz="3600" dirty="0"/>
          </a:p>
          <a:p>
            <a:r>
              <a:rPr lang="en-GB" sz="3600" b="1" dirty="0"/>
              <a:t>LEVEL </a:t>
            </a:r>
            <a:r>
              <a:rPr lang="en-GB" sz="3600" b="1" dirty="0" smtClean="0"/>
              <a:t>3</a:t>
            </a:r>
            <a:endParaRPr lang="en-GB" sz="3600" dirty="0"/>
          </a:p>
        </p:txBody>
      </p:sp>
      <p:sp>
        <p:nvSpPr>
          <p:cNvPr id="4" name="TextBox 3"/>
          <p:cNvSpPr txBox="1"/>
          <p:nvPr/>
        </p:nvSpPr>
        <p:spPr>
          <a:xfrm>
            <a:off x="1259633" y="4079974"/>
            <a:ext cx="7704856" cy="1077218"/>
          </a:xfrm>
          <a:prstGeom prst="rect">
            <a:avLst/>
          </a:prstGeom>
          <a:noFill/>
        </p:spPr>
        <p:txBody>
          <a:bodyPr wrap="square" rtlCol="0">
            <a:spAutoFit/>
          </a:bodyPr>
          <a:lstStyle/>
          <a:p>
            <a:pPr algn="r"/>
            <a:r>
              <a:rPr lang="en-GB" sz="3200" b="1" dirty="0" smtClean="0"/>
              <a:t>LO1 - </a:t>
            </a:r>
            <a:r>
              <a:rPr lang="en-GB" sz="3200" dirty="0"/>
              <a:t>Know the </a:t>
            </a:r>
            <a:r>
              <a:rPr lang="en-GB" sz="3200" dirty="0" smtClean="0"/>
              <a:t>technologies  required </a:t>
            </a:r>
            <a:r>
              <a:rPr lang="en-GB" sz="3200" dirty="0"/>
              <a:t>for </a:t>
            </a:r>
            <a:r>
              <a:rPr lang="en-GB" sz="3200" dirty="0" smtClean="0"/>
              <a:t>an e-commerce </a:t>
            </a:r>
            <a:r>
              <a:rPr lang="en-GB" sz="3200" dirty="0"/>
              <a:t>system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472608"/>
          </a:xfrm>
        </p:spPr>
        <p:txBody>
          <a:bodyPr>
            <a:normAutofit fontScale="62500" lnSpcReduction="20000"/>
          </a:bodyPr>
          <a:lstStyle/>
          <a:p>
            <a:pPr>
              <a:spcAft>
                <a:spcPts val="600"/>
              </a:spcAft>
              <a:buNone/>
            </a:pPr>
            <a:r>
              <a:rPr lang="en-GB" sz="2800" b="1" dirty="0">
                <a:latin typeface="Calibri" pitchFamily="34" charset="0"/>
              </a:rPr>
              <a:t>Print servers</a:t>
            </a:r>
          </a:p>
          <a:p>
            <a:pPr>
              <a:spcAft>
                <a:spcPts val="600"/>
              </a:spcAft>
            </a:pPr>
            <a:r>
              <a:rPr lang="en-GB" sz="2800" dirty="0">
                <a:latin typeface="Calibri" pitchFamily="34" charset="0"/>
              </a:rPr>
              <a:t>Sharing printers is one of the main reasons that many small networks exist. Although it isn’t necessary, a server computer can be dedicated for use as a </a:t>
            </a:r>
            <a:r>
              <a:rPr lang="en-GB" sz="2800" i="1" dirty="0">
                <a:latin typeface="Calibri" pitchFamily="34" charset="0"/>
              </a:rPr>
              <a:t>print server, whose sole purpose is to collect information being sent to a </a:t>
            </a:r>
            <a:r>
              <a:rPr lang="en-GB" sz="2800" dirty="0">
                <a:latin typeface="Calibri" pitchFamily="34" charset="0"/>
              </a:rPr>
              <a:t>shared printer by client computers and print it in an orderly fashion.</a:t>
            </a:r>
          </a:p>
          <a:p>
            <a:pPr>
              <a:spcAft>
                <a:spcPts val="600"/>
              </a:spcAft>
            </a:pPr>
            <a:r>
              <a:rPr lang="en-GB" sz="2800" dirty="0">
                <a:latin typeface="Calibri" pitchFamily="34" charset="0"/>
              </a:rPr>
              <a:t>A single computer may double as both a file server and a print server, but performance is better if you use separate print and file server computers. With inexpensive ink-jet printers running about £50 each, just giving each user his or her own printer is tempting. However, you get what you pay for. Instead of buying £50 printers for 15 users, you may be better off buying one £1,000 laser printer and sharing it. The £1,000 laser printer will be much faster, will be cheaper to operate.</a:t>
            </a:r>
          </a:p>
          <a:p>
            <a:pPr>
              <a:spcAft>
                <a:spcPts val="600"/>
              </a:spcAft>
              <a:buNone/>
            </a:pPr>
            <a:r>
              <a:rPr lang="en-GB" b="1" dirty="0" smtClean="0">
                <a:latin typeface="Calibri" pitchFamily="34" charset="0"/>
              </a:rPr>
              <a:t>Proxy Server</a:t>
            </a:r>
          </a:p>
          <a:p>
            <a:pPr>
              <a:spcAft>
                <a:spcPts val="600"/>
              </a:spcAft>
            </a:pPr>
            <a:r>
              <a:rPr lang="en-GB" dirty="0" smtClean="0">
                <a:latin typeface="Calibri" pitchFamily="34" charset="0"/>
              </a:rPr>
              <a:t>Simply put, a </a:t>
            </a:r>
            <a:r>
              <a:rPr lang="en-GB" b="1" i="1" dirty="0" smtClean="0">
                <a:latin typeface="Calibri" pitchFamily="34" charset="0"/>
              </a:rPr>
              <a:t>proxy</a:t>
            </a:r>
            <a:r>
              <a:rPr lang="en-GB" i="1" dirty="0" smtClean="0">
                <a:latin typeface="Calibri" pitchFamily="34" charset="0"/>
              </a:rPr>
              <a:t> </a:t>
            </a:r>
            <a:r>
              <a:rPr lang="en-GB" dirty="0" smtClean="0">
                <a:latin typeface="Calibri" pitchFamily="34" charset="0"/>
              </a:rPr>
              <a:t>server is a server that sits between a client computer and a real server. The proxy server intercepts packets that are intended for the real server and processes them. The proxy server can examine the packet and decide to pass it on to the real server, or it can reject the packet. Or the proxy server may be able to respond to the packet itself, without involving the real server at all.</a:t>
            </a:r>
          </a:p>
          <a:p>
            <a:pPr marL="109728" indent="0">
              <a:spcAft>
                <a:spcPts val="600"/>
              </a:spcAft>
              <a:buNone/>
            </a:pPr>
            <a:r>
              <a:rPr lang="en-GB" b="1" dirty="0" smtClean="0">
                <a:latin typeface="Calibri" pitchFamily="34" charset="0"/>
              </a:rPr>
              <a:t>Web</a:t>
            </a:r>
            <a:r>
              <a:rPr lang="en-GB" dirty="0" smtClean="0">
                <a:latin typeface="Calibri" pitchFamily="34" charset="0"/>
              </a:rPr>
              <a:t> </a:t>
            </a:r>
            <a:r>
              <a:rPr lang="en-GB" b="1" dirty="0" smtClean="0">
                <a:latin typeface="Calibri" pitchFamily="34" charset="0"/>
              </a:rPr>
              <a:t>servers </a:t>
            </a:r>
          </a:p>
          <a:p>
            <a:pPr marL="0" indent="0">
              <a:spcAft>
                <a:spcPts val="600"/>
              </a:spcAft>
              <a:buNone/>
            </a:pPr>
            <a:r>
              <a:rPr lang="en-GB" b="1" dirty="0" smtClean="0">
                <a:latin typeface="Calibri" pitchFamily="34" charset="0"/>
              </a:rPr>
              <a:t>P1.1 – Task 1 – </a:t>
            </a:r>
            <a:r>
              <a:rPr lang="en-GB" dirty="0" smtClean="0">
                <a:latin typeface="Calibri" pitchFamily="34" charset="0"/>
              </a:rPr>
              <a:t>Describe the functions and use of different Servers in benefitting a small web-presence business needs.</a:t>
            </a:r>
          </a:p>
        </p:txBody>
      </p:sp>
      <p:sp>
        <p:nvSpPr>
          <p:cNvPr id="3" name="Title 2"/>
          <p:cNvSpPr>
            <a:spLocks noGrp="1"/>
          </p:cNvSpPr>
          <p:nvPr>
            <p:ph type="title"/>
          </p:nvPr>
        </p:nvSpPr>
        <p:spPr>
          <a:xfrm>
            <a:off x="251520" y="116632"/>
            <a:ext cx="8229600" cy="850106"/>
          </a:xfrm>
        </p:spPr>
        <p:txBody>
          <a:bodyPr>
            <a:noAutofit/>
          </a:bodyPr>
          <a:lstStyle/>
          <a:p>
            <a:r>
              <a:rPr lang="en-GB" sz="3200" dirty="0"/>
              <a:t>P1.1 - Technologies – Servers</a:t>
            </a:r>
          </a:p>
        </p:txBody>
      </p:sp>
      <p:graphicFrame>
        <p:nvGraphicFramePr>
          <p:cNvPr id="4" name="Table 3"/>
          <p:cNvGraphicFramePr>
            <a:graphicFrameLocks noGrp="1"/>
          </p:cNvGraphicFramePr>
          <p:nvPr>
            <p:extLst>
              <p:ext uri="{D42A27DB-BD31-4B8C-83A1-F6EECF244321}">
                <p14:modId xmlns:p14="http://schemas.microsoft.com/office/powerpoint/2010/main" val="3462481371"/>
              </p:ext>
            </p:extLst>
          </p:nvPr>
        </p:nvGraphicFramePr>
        <p:xfrm>
          <a:off x="323527" y="6093296"/>
          <a:ext cx="8568955" cy="370840"/>
        </p:xfrm>
        <a:graphic>
          <a:graphicData uri="http://schemas.openxmlformats.org/drawingml/2006/table">
            <a:tbl>
              <a:tblPr firstRow="1" bandRow="1">
                <a:tableStyleId>{5C22544A-7EE6-4342-B048-85BDC9FD1C3A}</a:tableStyleId>
              </a:tblPr>
              <a:tblGrid>
                <a:gridCol w="1713791"/>
                <a:gridCol w="1713791"/>
                <a:gridCol w="1713791"/>
                <a:gridCol w="1713791"/>
                <a:gridCol w="1713791"/>
              </a:tblGrid>
              <a:tr h="370840">
                <a:tc>
                  <a:txBody>
                    <a:bodyPr/>
                    <a:lstStyle/>
                    <a:p>
                      <a:pPr algn="ctr"/>
                      <a:r>
                        <a:rPr lang="en-GB" sz="1400" dirty="0" smtClean="0"/>
                        <a:t>Web Server</a:t>
                      </a:r>
                      <a:endParaRPr lang="en-GB" sz="1400" dirty="0"/>
                    </a:p>
                  </a:txBody>
                  <a:tcPr/>
                </a:tc>
                <a:tc>
                  <a:txBody>
                    <a:bodyPr/>
                    <a:lstStyle/>
                    <a:p>
                      <a:pPr algn="ctr"/>
                      <a:r>
                        <a:rPr lang="en-GB" sz="1400" dirty="0" smtClean="0"/>
                        <a:t>File Server</a:t>
                      </a:r>
                      <a:endParaRPr lang="en-GB" sz="1400" dirty="0"/>
                    </a:p>
                  </a:txBody>
                  <a:tcPr/>
                </a:tc>
                <a:tc>
                  <a:txBody>
                    <a:bodyPr/>
                    <a:lstStyle/>
                    <a:p>
                      <a:pPr algn="ctr"/>
                      <a:r>
                        <a:rPr lang="en-GB" sz="1400" dirty="0" smtClean="0"/>
                        <a:t>Mail Server</a:t>
                      </a:r>
                      <a:endParaRPr lang="en-GB" sz="1400" dirty="0"/>
                    </a:p>
                  </a:txBody>
                  <a:tcPr/>
                </a:tc>
                <a:tc>
                  <a:txBody>
                    <a:bodyPr/>
                    <a:lstStyle/>
                    <a:p>
                      <a:pPr algn="ctr"/>
                      <a:r>
                        <a:rPr lang="en-GB" sz="1400" dirty="0" smtClean="0"/>
                        <a:t>Print Server</a:t>
                      </a:r>
                      <a:endParaRPr lang="en-GB" sz="1400" dirty="0"/>
                    </a:p>
                  </a:txBody>
                  <a:tcPr/>
                </a:tc>
                <a:tc>
                  <a:txBody>
                    <a:bodyPr/>
                    <a:lstStyle/>
                    <a:p>
                      <a:pPr algn="ctr"/>
                      <a:r>
                        <a:rPr lang="en-GB" sz="1400" dirty="0" smtClean="0"/>
                        <a:t>Proxy Server</a:t>
                      </a:r>
                      <a:endParaRPr lang="en-GB" sz="1400" dirty="0"/>
                    </a:p>
                  </a:txBody>
                  <a:tcPr/>
                </a:tc>
              </a:tr>
            </a:tbl>
          </a:graphicData>
        </a:graphic>
      </p:graphicFrame>
    </p:spTree>
    <p:extLst>
      <p:ext uri="{BB962C8B-B14F-4D97-AF65-F5344CB8AC3E}">
        <p14:creationId xmlns:p14="http://schemas.microsoft.com/office/powerpoint/2010/main" val="3463829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62500" lnSpcReduction="20000"/>
          </a:bodyPr>
          <a:lstStyle/>
          <a:p>
            <a:pPr marL="177800" indent="-177800">
              <a:spcAft>
                <a:spcPts val="600"/>
              </a:spcAft>
            </a:pPr>
            <a:r>
              <a:rPr lang="en-GB" sz="2800" dirty="0" smtClean="0">
                <a:latin typeface="Calibri" pitchFamily="34" charset="0"/>
              </a:rPr>
              <a:t>Just having a computer is not enough to make a web presence, not a good working and business capable one. For a few pages yes, but adding in extra capacity requires an extra outlay and consideration. The </a:t>
            </a:r>
            <a:r>
              <a:rPr lang="en-GB" sz="2800" dirty="0">
                <a:latin typeface="Calibri" pitchFamily="34" charset="0"/>
              </a:rPr>
              <a:t>hardware components that comprise a typical </a:t>
            </a:r>
            <a:r>
              <a:rPr lang="en-GB" sz="2800" dirty="0" smtClean="0">
                <a:latin typeface="Calibri" pitchFamily="34" charset="0"/>
              </a:rPr>
              <a:t>web server </a:t>
            </a:r>
            <a:r>
              <a:rPr lang="en-GB" sz="2800" dirty="0">
                <a:latin typeface="Calibri" pitchFamily="34" charset="0"/>
              </a:rPr>
              <a:t>computer are similar to the components used in less expensive </a:t>
            </a:r>
            <a:r>
              <a:rPr lang="en-GB" sz="2800" dirty="0" smtClean="0">
                <a:latin typeface="Calibri" pitchFamily="34" charset="0"/>
              </a:rPr>
              <a:t>computers</a:t>
            </a:r>
            <a:r>
              <a:rPr lang="en-GB" sz="2800" dirty="0">
                <a:latin typeface="Calibri" pitchFamily="34" charset="0"/>
              </a:rPr>
              <a:t>. However, </a:t>
            </a:r>
            <a:r>
              <a:rPr lang="en-GB" sz="2800" dirty="0" smtClean="0">
                <a:latin typeface="Calibri" pitchFamily="34" charset="0"/>
              </a:rPr>
              <a:t>web server </a:t>
            </a:r>
            <a:r>
              <a:rPr lang="en-GB" sz="2800" dirty="0">
                <a:latin typeface="Calibri" pitchFamily="34" charset="0"/>
              </a:rPr>
              <a:t>computers are usually built from higher grade components than </a:t>
            </a:r>
            <a:r>
              <a:rPr lang="en-GB" sz="2800" dirty="0" smtClean="0">
                <a:latin typeface="Calibri" pitchFamily="34" charset="0"/>
              </a:rPr>
              <a:t>a users computer. Additional hardware consideration have to be given.</a:t>
            </a:r>
            <a:endParaRPr lang="en-GB" sz="2800" dirty="0">
              <a:latin typeface="Calibri" pitchFamily="34" charset="0"/>
            </a:endParaRPr>
          </a:p>
          <a:p>
            <a:pPr marL="177800" indent="-177800">
              <a:spcAft>
                <a:spcPts val="600"/>
              </a:spcAft>
            </a:pPr>
            <a:r>
              <a:rPr lang="en-GB" b="1" dirty="0" smtClean="0">
                <a:latin typeface="Calibri" pitchFamily="34" charset="0"/>
              </a:rPr>
              <a:t>Network Interface Cards (NIC) - </a:t>
            </a:r>
            <a:r>
              <a:rPr lang="en-GB" dirty="0" smtClean="0">
                <a:latin typeface="Calibri" pitchFamily="34" charset="0"/>
              </a:rPr>
              <a:t>Every computer on the internet, both users and servers, requires a network interface card (or NIC) in order to access the outside world. A NIC is usually a separate adapter card that slides into one of the computer’s motherboard expansion slots. However, most newer computers have the NIC built into the motherboard, so a separate card isn’t needed.</a:t>
            </a:r>
          </a:p>
          <a:p>
            <a:pPr marL="177800" indent="-177800">
              <a:spcAft>
                <a:spcPts val="600"/>
              </a:spcAft>
            </a:pPr>
            <a:r>
              <a:rPr lang="en-GB" dirty="0" smtClean="0">
                <a:latin typeface="Calibri" pitchFamily="34" charset="0"/>
              </a:rPr>
              <a:t>For client computers, you can usually get away with using the inexpensive built-in NIC because client computers are used only to connect one user to the network. However, the NIC in a server computer connects many network users to the server. As a result, it makes sense to spend more money on a higher quality NIC for a heavily used server. A NIC is a Physical layer and Data Link layer device. Because a NIC establishes a network node, it must have a physical network address, also known as a MAC address. The MAC address is burned into the NIC at the factory, so you can’t change it. Every NIC ever manufactured has a unique MAC address.</a:t>
            </a:r>
          </a:p>
          <a:p>
            <a:pPr marL="177800" indent="-177800">
              <a:spcAft>
                <a:spcPts val="600"/>
              </a:spcAft>
            </a:pPr>
            <a:r>
              <a:rPr lang="en-GB" b="1" dirty="0">
                <a:latin typeface="Calibri" pitchFamily="34" charset="0"/>
              </a:rPr>
              <a:t>PC Monitors </a:t>
            </a:r>
            <a:r>
              <a:rPr lang="en-GB" dirty="0">
                <a:latin typeface="Calibri" pitchFamily="34" charset="0"/>
              </a:rPr>
              <a:t>started off as 2 colour, green and not green, 1-bit colour. Then came CGA in 1980, 2-bit colour, four colours and with it the first colour game that could take advantage of this amazing technology, </a:t>
            </a:r>
            <a:r>
              <a:rPr lang="en-GB" dirty="0" err="1">
                <a:latin typeface="Calibri" pitchFamily="34" charset="0"/>
              </a:rPr>
              <a:t>Zork</a:t>
            </a:r>
            <a:r>
              <a:rPr lang="en-GB" dirty="0">
                <a:latin typeface="Calibri" pitchFamily="34" charset="0"/>
              </a:rPr>
              <a:t>. In 1984 came the first VGA monitors, sixteen colours, 4-bit, and with it the first versions of </a:t>
            </a:r>
            <a:r>
              <a:rPr lang="en-GB" dirty="0" err="1">
                <a:latin typeface="Calibri" pitchFamily="34" charset="0"/>
              </a:rPr>
              <a:t>Wolfenstein</a:t>
            </a:r>
            <a:r>
              <a:rPr lang="en-GB" dirty="0">
                <a:latin typeface="Calibri" pitchFamily="34" charset="0"/>
              </a:rPr>
              <a:t>. VGA moved up to 8-bit and with a graphics card, finally to 16 bit, 16.7 million colours. </a:t>
            </a:r>
          </a:p>
        </p:txBody>
      </p:sp>
      <p:sp>
        <p:nvSpPr>
          <p:cNvPr id="3" name="Title 2"/>
          <p:cNvSpPr>
            <a:spLocks noGrp="1"/>
          </p:cNvSpPr>
          <p:nvPr>
            <p:ph type="title"/>
          </p:nvPr>
        </p:nvSpPr>
        <p:spPr>
          <a:xfrm>
            <a:off x="251520" y="116632"/>
            <a:ext cx="8229600" cy="850106"/>
          </a:xfrm>
        </p:spPr>
        <p:txBody>
          <a:bodyPr/>
          <a:lstStyle/>
          <a:p>
            <a:r>
              <a:rPr lang="en-GB" dirty="0" smtClean="0"/>
              <a:t>P1.2 </a:t>
            </a:r>
            <a:r>
              <a:rPr lang="en-GB" dirty="0"/>
              <a:t>- Technologies – </a:t>
            </a:r>
            <a:r>
              <a:rPr lang="en-GB" dirty="0" smtClean="0"/>
              <a:t>Devices</a:t>
            </a:r>
            <a:endParaRPr lang="en-GB" dirty="0"/>
          </a:p>
        </p:txBody>
      </p:sp>
    </p:spTree>
    <p:extLst>
      <p:ext uri="{BB962C8B-B14F-4D97-AF65-F5344CB8AC3E}">
        <p14:creationId xmlns:p14="http://schemas.microsoft.com/office/powerpoint/2010/main" val="2334347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akegame.com/shooter/pictures/wolfenstein.gif"/>
          <p:cNvPicPr>
            <a:picLocks noGrp="1" noChangeAspect="1" noChangeArrowheads="1"/>
          </p:cNvPicPr>
          <p:nvPr>
            <p:ph idx="1"/>
          </p:nvPr>
        </p:nvPicPr>
        <p:blipFill>
          <a:blip r:embed="rId2"/>
          <a:srcRect/>
          <a:stretch>
            <a:fillRect/>
          </a:stretch>
        </p:blipFill>
        <p:spPr bwMode="auto">
          <a:xfrm>
            <a:off x="357158" y="1196752"/>
            <a:ext cx="2551356" cy="1785949"/>
          </a:xfrm>
          <a:prstGeom prst="rect">
            <a:avLst/>
          </a:prstGeom>
          <a:noFill/>
        </p:spPr>
      </p:pic>
      <p:sp>
        <p:nvSpPr>
          <p:cNvPr id="6" name="TextBox 5"/>
          <p:cNvSpPr txBox="1"/>
          <p:nvPr/>
        </p:nvSpPr>
        <p:spPr>
          <a:xfrm>
            <a:off x="357158" y="3197016"/>
            <a:ext cx="2428892" cy="3139321"/>
          </a:xfrm>
          <a:prstGeom prst="rect">
            <a:avLst/>
          </a:prstGeom>
          <a:noFill/>
        </p:spPr>
        <p:txBody>
          <a:bodyPr wrap="square" rtlCol="0">
            <a:spAutoFit/>
          </a:bodyPr>
          <a:lstStyle/>
          <a:p>
            <a:r>
              <a:rPr lang="en-GB" dirty="0" smtClean="0"/>
              <a:t>Monitor – </a:t>
            </a:r>
            <a:r>
              <a:rPr lang="en-GB" dirty="0" err="1" smtClean="0"/>
              <a:t>Vga</a:t>
            </a:r>
            <a:r>
              <a:rPr lang="en-GB" dirty="0" smtClean="0"/>
              <a:t> – 16 colours 14” screen</a:t>
            </a:r>
          </a:p>
          <a:p>
            <a:r>
              <a:rPr lang="en-GB" dirty="0" smtClean="0"/>
              <a:t>Graphics Card – None</a:t>
            </a:r>
          </a:p>
          <a:p>
            <a:r>
              <a:rPr lang="en-GB" dirty="0" smtClean="0"/>
              <a:t>Processor - 286</a:t>
            </a:r>
          </a:p>
          <a:p>
            <a:r>
              <a:rPr lang="en-GB" dirty="0" smtClean="0"/>
              <a:t>Memory – 1mb , minimum</a:t>
            </a:r>
          </a:p>
          <a:p>
            <a:r>
              <a:rPr lang="en-GB" dirty="0" smtClean="0"/>
              <a:t>Sound – Internal speaker.</a:t>
            </a:r>
          </a:p>
          <a:p>
            <a:r>
              <a:rPr lang="en-GB" dirty="0" smtClean="0"/>
              <a:t>Controller – Keyboard or mouse controlled only.</a:t>
            </a:r>
            <a:endParaRPr lang="en-GB" dirty="0"/>
          </a:p>
        </p:txBody>
      </p:sp>
      <p:pic>
        <p:nvPicPr>
          <p:cNvPr id="2052" name="Picture 4" descr="http://www.symbian-freak.com/downloads/freeware/cat_s60_3rd/images/games/quake.jpg"/>
          <p:cNvPicPr>
            <a:picLocks noChangeAspect="1" noChangeArrowheads="1"/>
          </p:cNvPicPr>
          <p:nvPr/>
        </p:nvPicPr>
        <p:blipFill>
          <a:blip r:embed="rId3"/>
          <a:srcRect/>
          <a:stretch>
            <a:fillRect/>
          </a:stretch>
        </p:blipFill>
        <p:spPr bwMode="auto">
          <a:xfrm>
            <a:off x="3059832" y="4437112"/>
            <a:ext cx="2768650" cy="2078196"/>
          </a:xfrm>
          <a:prstGeom prst="rect">
            <a:avLst/>
          </a:prstGeom>
          <a:noFill/>
        </p:spPr>
      </p:pic>
      <p:sp>
        <p:nvSpPr>
          <p:cNvPr id="8" name="TextBox 7"/>
          <p:cNvSpPr txBox="1"/>
          <p:nvPr/>
        </p:nvSpPr>
        <p:spPr>
          <a:xfrm>
            <a:off x="3000364" y="1215911"/>
            <a:ext cx="2857520" cy="3293209"/>
          </a:xfrm>
          <a:prstGeom prst="rect">
            <a:avLst/>
          </a:prstGeom>
          <a:noFill/>
        </p:spPr>
        <p:txBody>
          <a:bodyPr wrap="square" rtlCol="0">
            <a:spAutoFit/>
          </a:bodyPr>
          <a:lstStyle/>
          <a:p>
            <a:r>
              <a:rPr lang="en-GB" sz="1600" dirty="0" smtClean="0"/>
              <a:t>Monitor – </a:t>
            </a:r>
            <a:r>
              <a:rPr lang="en-GB" sz="1600" dirty="0" err="1" smtClean="0"/>
              <a:t>Vga</a:t>
            </a:r>
            <a:r>
              <a:rPr lang="en-GB" sz="1600" dirty="0" smtClean="0"/>
              <a:t> – 16  bit colours 14” screen</a:t>
            </a:r>
          </a:p>
          <a:p>
            <a:r>
              <a:rPr lang="en-GB" sz="1600" dirty="0" smtClean="0"/>
              <a:t>Graphics Card – None but Open GL or 16mb for optimum effects. </a:t>
            </a:r>
          </a:p>
          <a:p>
            <a:r>
              <a:rPr lang="en-GB" sz="1600" dirty="0" smtClean="0"/>
              <a:t>Processor – Pentium 1</a:t>
            </a:r>
          </a:p>
          <a:p>
            <a:r>
              <a:rPr lang="en-GB" sz="1600" dirty="0" smtClean="0"/>
              <a:t>Memory – 8mb , minimum, 64mb optimal</a:t>
            </a:r>
          </a:p>
          <a:p>
            <a:r>
              <a:rPr lang="en-GB" sz="1600" dirty="0" smtClean="0"/>
              <a:t>Sound – None or 16mb optimal.</a:t>
            </a:r>
          </a:p>
          <a:p>
            <a:r>
              <a:rPr lang="en-GB" sz="1600" dirty="0" smtClean="0"/>
              <a:t>Controller – Keyboard, mouse or </a:t>
            </a:r>
            <a:r>
              <a:rPr lang="en-GB" sz="1600" dirty="0" err="1" smtClean="0"/>
              <a:t>joypad</a:t>
            </a:r>
            <a:r>
              <a:rPr lang="en-GB" sz="1600" dirty="0" smtClean="0"/>
              <a:t> controlled.</a:t>
            </a:r>
            <a:endParaRPr lang="en-GB" sz="1600" dirty="0"/>
          </a:p>
        </p:txBody>
      </p:sp>
      <p:pic>
        <p:nvPicPr>
          <p:cNvPr id="2054" name="Picture 6" descr="http://techstuph.com/wp-content/uploads/2008/10/cod5_001.jpg"/>
          <p:cNvPicPr>
            <a:picLocks noChangeAspect="1" noChangeArrowheads="1"/>
          </p:cNvPicPr>
          <p:nvPr/>
        </p:nvPicPr>
        <p:blipFill>
          <a:blip r:embed="rId4"/>
          <a:srcRect/>
          <a:stretch>
            <a:fillRect/>
          </a:stretch>
        </p:blipFill>
        <p:spPr bwMode="auto">
          <a:xfrm>
            <a:off x="5857884" y="995548"/>
            <a:ext cx="3000396" cy="1857388"/>
          </a:xfrm>
          <a:prstGeom prst="rect">
            <a:avLst/>
          </a:prstGeom>
          <a:noFill/>
        </p:spPr>
      </p:pic>
      <p:sp>
        <p:nvSpPr>
          <p:cNvPr id="10" name="TextBox 9"/>
          <p:cNvSpPr txBox="1"/>
          <p:nvPr/>
        </p:nvSpPr>
        <p:spPr>
          <a:xfrm>
            <a:off x="6143636" y="2979282"/>
            <a:ext cx="2786082" cy="3539430"/>
          </a:xfrm>
          <a:prstGeom prst="rect">
            <a:avLst/>
          </a:prstGeom>
          <a:noFill/>
        </p:spPr>
        <p:txBody>
          <a:bodyPr wrap="square" rtlCol="0">
            <a:spAutoFit/>
          </a:bodyPr>
          <a:lstStyle/>
          <a:p>
            <a:r>
              <a:rPr lang="en-GB" sz="1600" dirty="0" smtClean="0"/>
              <a:t>Monitor – </a:t>
            </a:r>
            <a:r>
              <a:rPr lang="en-GB" sz="1600" dirty="0" err="1" smtClean="0"/>
              <a:t>Vga</a:t>
            </a:r>
            <a:r>
              <a:rPr lang="en-GB" sz="1600" dirty="0" smtClean="0"/>
              <a:t> – 16  bit colours 14” screen</a:t>
            </a:r>
          </a:p>
          <a:p>
            <a:r>
              <a:rPr lang="en-GB" sz="1600" dirty="0" smtClean="0"/>
              <a:t>Graphics Card – </a:t>
            </a:r>
          </a:p>
          <a:p>
            <a:r>
              <a:rPr lang="en-GB" sz="1600" b="1" dirty="0" smtClean="0"/>
              <a:t>Processor</a:t>
            </a:r>
            <a:r>
              <a:rPr lang="en-GB" sz="1600" dirty="0" smtClean="0"/>
              <a:t>: AMD 64 3200+/Intel Pentium 4 3.0GHz or better </a:t>
            </a:r>
          </a:p>
          <a:p>
            <a:r>
              <a:rPr lang="en-GB" sz="1600" b="1" dirty="0" smtClean="0"/>
              <a:t>Memory</a:t>
            </a:r>
            <a:r>
              <a:rPr lang="en-GB" sz="1600" dirty="0" smtClean="0"/>
              <a:t>: 8 GB free hard-drive space, 512MB RAM (XP)/1GB RAM (Vista) </a:t>
            </a:r>
          </a:p>
          <a:p>
            <a:r>
              <a:rPr lang="en-GB" sz="1600" b="1" dirty="0" smtClean="0"/>
              <a:t>Graphics</a:t>
            </a:r>
            <a:r>
              <a:rPr lang="en-GB" sz="1600" dirty="0" smtClean="0"/>
              <a:t>: </a:t>
            </a:r>
            <a:r>
              <a:rPr lang="en-GB" sz="1600" dirty="0" err="1" smtClean="0"/>
              <a:t>Shader</a:t>
            </a:r>
            <a:r>
              <a:rPr lang="en-GB" sz="1600" dirty="0" smtClean="0"/>
              <a:t> 3.0 or better, 256MB </a:t>
            </a:r>
            <a:r>
              <a:rPr lang="en-GB" sz="1600" dirty="0" err="1" smtClean="0"/>
              <a:t>Nvidia</a:t>
            </a:r>
            <a:r>
              <a:rPr lang="en-GB" sz="1600" dirty="0" smtClean="0"/>
              <a:t> </a:t>
            </a:r>
            <a:r>
              <a:rPr lang="en-GB" sz="1600" dirty="0" err="1" smtClean="0"/>
              <a:t>GeForce</a:t>
            </a:r>
            <a:r>
              <a:rPr lang="en-GB" sz="1600" dirty="0" smtClean="0"/>
              <a:t> 6600GT/ATI Radeon 1600XT or better</a:t>
            </a:r>
          </a:p>
          <a:p>
            <a:r>
              <a:rPr lang="en-GB" sz="1600" dirty="0" smtClean="0"/>
              <a:t>Monitor – 17” minimum</a:t>
            </a:r>
            <a:endParaRPr lang="en-GB" sz="1600" dirty="0"/>
          </a:p>
        </p:txBody>
      </p:sp>
      <p:sp>
        <p:nvSpPr>
          <p:cNvPr id="9" name="Title 2"/>
          <p:cNvSpPr>
            <a:spLocks noGrp="1"/>
          </p:cNvSpPr>
          <p:nvPr>
            <p:ph type="title"/>
          </p:nvPr>
        </p:nvSpPr>
        <p:spPr>
          <a:xfrm>
            <a:off x="251520" y="116632"/>
            <a:ext cx="8229600" cy="850106"/>
          </a:xfrm>
        </p:spPr>
        <p:txBody>
          <a:bodyPr>
            <a:normAutofit/>
          </a:bodyPr>
          <a:lstStyle/>
          <a:p>
            <a:r>
              <a:rPr lang="en-GB" dirty="0"/>
              <a:t>P1.2 - Technologies – Devices</a:t>
            </a:r>
          </a:p>
        </p:txBody>
      </p:sp>
    </p:spTree>
    <p:extLst>
      <p:ext uri="{BB962C8B-B14F-4D97-AF65-F5344CB8AC3E}">
        <p14:creationId xmlns:p14="http://schemas.microsoft.com/office/powerpoint/2010/main" val="32158676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071546"/>
            <a:ext cx="8435280" cy="5525806"/>
          </a:xfrm>
        </p:spPr>
        <p:txBody>
          <a:bodyPr>
            <a:noAutofit/>
          </a:bodyPr>
          <a:lstStyle/>
          <a:p>
            <a:r>
              <a:rPr lang="en-GB" sz="1700" b="1" dirty="0">
                <a:latin typeface="Arial" pitchFamily="34" charset="0"/>
                <a:cs typeface="Arial" pitchFamily="34" charset="0"/>
              </a:rPr>
              <a:t>Hard drives: </a:t>
            </a:r>
            <a:r>
              <a:rPr lang="en-GB" sz="1700" dirty="0">
                <a:latin typeface="Arial" pitchFamily="34" charset="0"/>
                <a:cs typeface="Arial" pitchFamily="34" charset="0"/>
              </a:rPr>
              <a:t>Most desktop computers use inexpensive hard drives called </a:t>
            </a:r>
            <a:r>
              <a:rPr lang="en-GB" sz="1700" i="1" dirty="0">
                <a:latin typeface="Arial" pitchFamily="34" charset="0"/>
                <a:cs typeface="Arial" pitchFamily="34" charset="0"/>
              </a:rPr>
              <a:t>IDE drives (sometimes also called ATA). These drives are  adequate </a:t>
            </a:r>
            <a:r>
              <a:rPr lang="en-GB" sz="1700" dirty="0">
                <a:latin typeface="Arial" pitchFamily="34" charset="0"/>
                <a:cs typeface="Arial" pitchFamily="34" charset="0"/>
              </a:rPr>
              <a:t>for individual users, but because performance is more important for servers, another type of drive known as </a:t>
            </a:r>
            <a:r>
              <a:rPr lang="en-GB" sz="1700" i="1" dirty="0">
                <a:latin typeface="Arial" pitchFamily="34" charset="0"/>
                <a:cs typeface="Arial" pitchFamily="34" charset="0"/>
              </a:rPr>
              <a:t>SCSI is usually used instead. </a:t>
            </a:r>
            <a:r>
              <a:rPr lang="en-GB" sz="1700" dirty="0">
                <a:latin typeface="Arial" pitchFamily="34" charset="0"/>
                <a:cs typeface="Arial" pitchFamily="34" charset="0"/>
              </a:rPr>
              <a:t>For the best performance, use the SCSI drives along with a high performance SCSI controller card.</a:t>
            </a:r>
          </a:p>
          <a:p>
            <a:r>
              <a:rPr lang="en-GB" sz="1700" dirty="0" smtClean="0">
                <a:latin typeface="Arial" pitchFamily="34" charset="0"/>
                <a:cs typeface="Arial" pitchFamily="34" charset="0"/>
              </a:rPr>
              <a:t>There are two sizes of hard drive for a PC, 2.5” for a laptop and 3.5” for a full machine. This has been the de facto standard since PC’s first came out. The original PC hard drive on home computers were a massive 20mb. But with operating systems starting at MS Dos 3, all you needed was 2mb for operating system storage. Word processors were 4mb, spreadsheets another 1mb leaving a massive 13mb for games and file storage. These all used an IDE standard, the same connectors on the PC for linking up the Hard Drive to the motherboard.</a:t>
            </a:r>
          </a:p>
          <a:p>
            <a:r>
              <a:rPr lang="en-GB" sz="1700" dirty="0" smtClean="0">
                <a:latin typeface="Arial" pitchFamily="34" charset="0"/>
                <a:cs typeface="Arial" pitchFamily="34" charset="0"/>
              </a:rPr>
              <a:t>Speed differentiation came into play, hard drive speeds of 5300 rpm, increased to 7200 rpm, and hard drives grew in size exponentially. 80mb became 120, then 200, 320, 500 and then a massive 10gb by 2000. Now the standard hard drive with a new PC is 250gb but 1.5 terabyte ones are available for home use at affordable prices.  The faster the hard drive, the quicker the loading speed. The new standard is SATA which is faster than IDE and easier to install allowing the use the daisy chain multiple drives onto a PC. </a:t>
            </a:r>
          </a:p>
        </p:txBody>
      </p:sp>
      <p:sp>
        <p:nvSpPr>
          <p:cNvPr id="6" name="Title 2"/>
          <p:cNvSpPr txBox="1">
            <a:spLocks/>
          </p:cNvSpPr>
          <p:nvPr/>
        </p:nvSpPr>
        <p:spPr>
          <a:xfrm>
            <a:off x="251520" y="116632"/>
            <a:ext cx="8229600" cy="850106"/>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mtClean="0"/>
              <a:t>P1.2 - Technologies – Devices</a:t>
            </a:r>
            <a:endParaRPr lang="en-GB" dirty="0"/>
          </a:p>
        </p:txBody>
      </p:sp>
    </p:spTree>
    <p:extLst>
      <p:ext uri="{BB962C8B-B14F-4D97-AF65-F5344CB8AC3E}">
        <p14:creationId xmlns:p14="http://schemas.microsoft.com/office/powerpoint/2010/main" val="42623999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numCol="1">
            <a:noAutofit/>
          </a:bodyPr>
          <a:lstStyle/>
          <a:p>
            <a:pPr marL="177800" indent="-177800">
              <a:spcAft>
                <a:spcPts val="600"/>
              </a:spcAft>
            </a:pPr>
            <a:r>
              <a:rPr lang="en-GB" sz="1900" b="1" dirty="0" smtClean="0">
                <a:latin typeface="Calibri" pitchFamily="34" charset="0"/>
              </a:rPr>
              <a:t>Motherboard and Processor: </a:t>
            </a:r>
            <a:r>
              <a:rPr lang="en-GB" sz="1900" dirty="0">
                <a:latin typeface="Calibri" pitchFamily="34" charset="0"/>
              </a:rPr>
              <a:t>The motherboard is the computer’s main electronic circuit board to which all the other components of your computer are connected. More than any other component, the motherboard </a:t>
            </a:r>
            <a:r>
              <a:rPr lang="en-GB" sz="1900" i="1" dirty="0">
                <a:latin typeface="Calibri" pitchFamily="34" charset="0"/>
              </a:rPr>
              <a:t>is the computer. All </a:t>
            </a:r>
            <a:r>
              <a:rPr lang="en-GB" sz="1900" dirty="0">
                <a:latin typeface="Calibri" pitchFamily="34" charset="0"/>
              </a:rPr>
              <a:t>other components attach to the motherboard. CPU), supporting circuitry called the </a:t>
            </a:r>
            <a:r>
              <a:rPr lang="en-GB" sz="1900" i="1" dirty="0">
                <a:latin typeface="Calibri" pitchFamily="34" charset="0"/>
              </a:rPr>
              <a:t>chipset, memory, expansion slots, </a:t>
            </a:r>
            <a:r>
              <a:rPr lang="en-GB" sz="1900" dirty="0">
                <a:latin typeface="Calibri" pitchFamily="34" charset="0"/>
              </a:rPr>
              <a:t>a standard IDE hard drive controller, and I/O ports for devices such as keyboards, mice, and printers. The </a:t>
            </a:r>
            <a:r>
              <a:rPr lang="en-GB" sz="1900" dirty="0" smtClean="0">
                <a:latin typeface="Calibri" pitchFamily="34" charset="0"/>
              </a:rPr>
              <a:t>processor, or CPU, is the brain of the computer. Although the processor isn’t the only component that affects overall system performance, it is the one that most people think of first when deciding what type of server to purchase. Intel has four processor models, Two of them — the Pentium 4 and Celeron — should be used only for desktop or notebook computers.</a:t>
            </a:r>
          </a:p>
          <a:p>
            <a:pPr marL="177800" indent="-177800">
              <a:spcAft>
                <a:spcPts val="600"/>
              </a:spcAft>
            </a:pPr>
            <a:r>
              <a:rPr lang="en-GB" sz="1900" dirty="0" smtClean="0">
                <a:latin typeface="Calibri" pitchFamily="34" charset="0"/>
              </a:rPr>
              <a:t>Server computers should have an Itanium 2 or a Xeon processor, or a comparable processor from one of Intel’s competitors, such as AMD. Each motherboard is designed to support a particular type of processor. CPUs come in two basic mounting styles: slot or socket. However, you can choose from several types of slots and sockets, so you have to make sure that the motherboard supports the specific slot or socket style used by the CPU. Some server motherboards have two or more slots or sockets to hold two or more CPUs.</a:t>
            </a:r>
          </a:p>
        </p:txBody>
      </p:sp>
      <p:sp>
        <p:nvSpPr>
          <p:cNvPr id="3" name="Title 2"/>
          <p:cNvSpPr>
            <a:spLocks noGrp="1"/>
          </p:cNvSpPr>
          <p:nvPr>
            <p:ph type="title"/>
          </p:nvPr>
        </p:nvSpPr>
        <p:spPr>
          <a:xfrm>
            <a:off x="251520" y="116632"/>
            <a:ext cx="8229600" cy="850106"/>
          </a:xfrm>
        </p:spPr>
        <p:txBody>
          <a:bodyPr>
            <a:normAutofit/>
          </a:bodyPr>
          <a:lstStyle/>
          <a:p>
            <a:r>
              <a:rPr lang="en-GB" dirty="0"/>
              <a:t>P1.2 - Technologies – Devices</a:t>
            </a:r>
          </a:p>
        </p:txBody>
      </p:sp>
    </p:spTree>
    <p:extLst>
      <p:ext uri="{BB962C8B-B14F-4D97-AF65-F5344CB8AC3E}">
        <p14:creationId xmlns:p14="http://schemas.microsoft.com/office/powerpoint/2010/main" val="5018741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4608512"/>
          </a:xfrm>
        </p:spPr>
        <p:txBody>
          <a:bodyPr numCol="1">
            <a:normAutofit fontScale="62500" lnSpcReduction="20000"/>
          </a:bodyPr>
          <a:lstStyle/>
          <a:p>
            <a:pPr>
              <a:spcAft>
                <a:spcPts val="600"/>
              </a:spcAft>
            </a:pPr>
            <a:r>
              <a:rPr lang="en-GB" b="1" dirty="0" smtClean="0">
                <a:latin typeface="Calibri" pitchFamily="34" charset="0"/>
              </a:rPr>
              <a:t>Memory: </a:t>
            </a:r>
            <a:r>
              <a:rPr lang="en-GB" dirty="0" smtClean="0">
                <a:latin typeface="Calibri" pitchFamily="34" charset="0"/>
              </a:rPr>
              <a:t>Never scrimp on memory. People rarely complain about servers having too much memory. Many different types of memory are available, so you have to pick the right type of memory to match the memory supported by your motherboard. The total memory capacity of the server depends on the motherboard. Most new servers can support at least 12GB of memory, and some can handle up to 32GB.</a:t>
            </a:r>
          </a:p>
          <a:p>
            <a:pPr>
              <a:spcAft>
                <a:spcPts val="600"/>
              </a:spcAft>
            </a:pPr>
            <a:r>
              <a:rPr lang="en-GB" b="1" dirty="0" smtClean="0">
                <a:latin typeface="Calibri" pitchFamily="34" charset="0"/>
              </a:rPr>
              <a:t>Modem:  </a:t>
            </a:r>
            <a:r>
              <a:rPr lang="en-GB" dirty="0" smtClean="0">
                <a:latin typeface="Calibri" pitchFamily="34" charset="0"/>
              </a:rPr>
              <a:t>A modem connects the computer to the outside world, it is that simple, Broadband, </a:t>
            </a:r>
            <a:r>
              <a:rPr lang="en-GB" dirty="0">
                <a:latin typeface="Calibri" pitchFamily="34" charset="0"/>
              </a:rPr>
              <a:t>Dialup </a:t>
            </a:r>
            <a:r>
              <a:rPr lang="en-GB" dirty="0" smtClean="0">
                <a:latin typeface="Calibri" pitchFamily="34" charset="0"/>
              </a:rPr>
              <a:t>and even Wi-Fi </a:t>
            </a:r>
            <a:r>
              <a:rPr lang="en-GB" dirty="0">
                <a:latin typeface="Calibri" pitchFamily="34" charset="0"/>
              </a:rPr>
              <a:t>are all </a:t>
            </a:r>
            <a:r>
              <a:rPr lang="en-GB" dirty="0" smtClean="0">
                <a:latin typeface="Calibri" pitchFamily="34" charset="0"/>
              </a:rPr>
              <a:t>modems of a kind that connect the computer to the outside world. They are provided by ISP’s when a user joins but can be purchased. They communicate in the language sent by the user to the ISP and provide an open line of communication once the user has been </a:t>
            </a:r>
            <a:r>
              <a:rPr lang="en-GB" dirty="0">
                <a:latin typeface="Calibri" pitchFamily="34" charset="0"/>
              </a:rPr>
              <a:t>v</a:t>
            </a:r>
            <a:r>
              <a:rPr lang="en-GB" dirty="0" smtClean="0">
                <a:latin typeface="Calibri" pitchFamily="34" charset="0"/>
              </a:rPr>
              <a:t>erified. Like all hardware there is a speed difference and this is linked to the power of the box and </a:t>
            </a:r>
            <a:r>
              <a:rPr lang="en-GB" dirty="0" err="1" smtClean="0">
                <a:latin typeface="Calibri" pitchFamily="34" charset="0"/>
              </a:rPr>
              <a:t>tre</a:t>
            </a:r>
            <a:r>
              <a:rPr lang="en-GB" dirty="0" smtClean="0">
                <a:latin typeface="Calibri" pitchFamily="34" charset="0"/>
              </a:rPr>
              <a:t> capacity to receive by the provider.</a:t>
            </a:r>
          </a:p>
          <a:p>
            <a:pPr>
              <a:spcAft>
                <a:spcPts val="600"/>
              </a:spcAft>
            </a:pPr>
            <a:r>
              <a:rPr lang="en-GB" b="1" dirty="0" smtClean="0">
                <a:latin typeface="Calibri" pitchFamily="34" charset="0"/>
              </a:rPr>
              <a:t>Keyboard and Mouse: </a:t>
            </a:r>
            <a:r>
              <a:rPr lang="en-GB" dirty="0" smtClean="0">
                <a:latin typeface="Calibri" pitchFamily="34" charset="0"/>
              </a:rPr>
              <a:t>Computers are driven, the user controls what happens and the standard method of control is the keyboard and mouse. But there are different kinds, better ones, aesthetic ones, disability access ones and odd ones. In the standard office we use a standard 102 key keyboard, we are used to it, we are used to two button mice, we are used to WIMP, and this is done to ease of use and what we know. </a:t>
            </a:r>
          </a:p>
          <a:p>
            <a:pPr marL="0" indent="0">
              <a:spcAft>
                <a:spcPts val="600"/>
              </a:spcAft>
              <a:buNone/>
            </a:pPr>
            <a:r>
              <a:rPr lang="en-GB" b="1" dirty="0" smtClean="0">
                <a:latin typeface="Calibri" pitchFamily="34" charset="0"/>
              </a:rPr>
              <a:t>P1.2 – Task 2 – </a:t>
            </a:r>
            <a:r>
              <a:rPr lang="en-GB" dirty="0" smtClean="0">
                <a:latin typeface="Calibri" pitchFamily="34" charset="0"/>
              </a:rPr>
              <a:t>Describe the different kinds of hardware necessary to create a website and their purpose in displaying a web result.</a:t>
            </a:r>
          </a:p>
        </p:txBody>
      </p:sp>
      <p:sp>
        <p:nvSpPr>
          <p:cNvPr id="3" name="Title 2"/>
          <p:cNvSpPr>
            <a:spLocks noGrp="1"/>
          </p:cNvSpPr>
          <p:nvPr>
            <p:ph type="title"/>
          </p:nvPr>
        </p:nvSpPr>
        <p:spPr>
          <a:xfrm>
            <a:off x="251520" y="116632"/>
            <a:ext cx="8229600" cy="850106"/>
          </a:xfrm>
        </p:spPr>
        <p:txBody>
          <a:bodyPr>
            <a:normAutofit/>
          </a:bodyPr>
          <a:lstStyle/>
          <a:p>
            <a:r>
              <a:rPr lang="en-GB" dirty="0"/>
              <a:t>P1.2 - Technologies – Devices</a:t>
            </a:r>
          </a:p>
        </p:txBody>
      </p:sp>
      <p:graphicFrame>
        <p:nvGraphicFramePr>
          <p:cNvPr id="4" name="Table 3"/>
          <p:cNvGraphicFramePr>
            <a:graphicFrameLocks noGrp="1"/>
          </p:cNvGraphicFramePr>
          <p:nvPr>
            <p:extLst>
              <p:ext uri="{D42A27DB-BD31-4B8C-83A1-F6EECF244321}">
                <p14:modId xmlns:p14="http://schemas.microsoft.com/office/powerpoint/2010/main" val="18062940"/>
              </p:ext>
            </p:extLst>
          </p:nvPr>
        </p:nvGraphicFramePr>
        <p:xfrm>
          <a:off x="323528" y="5733256"/>
          <a:ext cx="8496944" cy="731520"/>
        </p:xfrm>
        <a:graphic>
          <a:graphicData uri="http://schemas.openxmlformats.org/drawingml/2006/table">
            <a:tbl>
              <a:tblPr firstRow="1" bandRow="1">
                <a:tableStyleId>{5C22544A-7EE6-4342-B048-85BDC9FD1C3A}</a:tableStyleId>
              </a:tblPr>
              <a:tblGrid>
                <a:gridCol w="2124236"/>
                <a:gridCol w="2124236"/>
                <a:gridCol w="2124236"/>
                <a:gridCol w="2124236"/>
              </a:tblGrid>
              <a:tr h="360040">
                <a:tc>
                  <a:txBody>
                    <a:bodyPr/>
                    <a:lstStyle/>
                    <a:p>
                      <a:r>
                        <a:rPr lang="en-GB" dirty="0" smtClean="0"/>
                        <a:t>Network</a:t>
                      </a:r>
                      <a:r>
                        <a:rPr lang="en-GB" baseline="0" dirty="0" smtClean="0"/>
                        <a:t> Card</a:t>
                      </a:r>
                      <a:endParaRPr lang="en-GB" dirty="0"/>
                    </a:p>
                  </a:txBody>
                  <a:tcPr/>
                </a:tc>
                <a:tc>
                  <a:txBody>
                    <a:bodyPr/>
                    <a:lstStyle/>
                    <a:p>
                      <a:r>
                        <a:rPr lang="en-GB" dirty="0" smtClean="0"/>
                        <a:t>Hard Drive</a:t>
                      </a:r>
                      <a:endParaRPr lang="en-GB" dirty="0"/>
                    </a:p>
                  </a:txBody>
                  <a:tcPr/>
                </a:tc>
                <a:tc>
                  <a:txBody>
                    <a:bodyPr/>
                    <a:lstStyle/>
                    <a:p>
                      <a:r>
                        <a:rPr lang="en-GB" dirty="0" smtClean="0"/>
                        <a:t>Modem</a:t>
                      </a:r>
                      <a:endParaRPr lang="en-GB" dirty="0"/>
                    </a:p>
                  </a:txBody>
                  <a:tcPr/>
                </a:tc>
                <a:tc>
                  <a:txBody>
                    <a:bodyPr/>
                    <a:lstStyle/>
                    <a:p>
                      <a:r>
                        <a:rPr lang="en-GB" dirty="0" smtClean="0"/>
                        <a:t>Monitor</a:t>
                      </a:r>
                      <a:endParaRPr lang="en-GB" dirty="0"/>
                    </a:p>
                  </a:txBody>
                  <a:tcPr/>
                </a:tc>
              </a:tr>
              <a:tr h="360040">
                <a:tc>
                  <a:txBody>
                    <a:bodyPr/>
                    <a:lstStyle/>
                    <a:p>
                      <a:r>
                        <a:rPr lang="en-GB" dirty="0" smtClean="0"/>
                        <a:t>Motherboard</a:t>
                      </a:r>
                      <a:endParaRPr lang="en-GB" dirty="0"/>
                    </a:p>
                  </a:txBody>
                  <a:tcPr/>
                </a:tc>
                <a:tc>
                  <a:txBody>
                    <a:bodyPr/>
                    <a:lstStyle/>
                    <a:p>
                      <a:r>
                        <a:rPr lang="en-GB" dirty="0" smtClean="0"/>
                        <a:t>Memory</a:t>
                      </a:r>
                      <a:endParaRPr lang="en-GB" dirty="0"/>
                    </a:p>
                  </a:txBody>
                  <a:tcPr/>
                </a:tc>
                <a:tc gridSpan="2">
                  <a:txBody>
                    <a:bodyPr/>
                    <a:lstStyle/>
                    <a:p>
                      <a:r>
                        <a:rPr lang="en-GB" dirty="0" smtClean="0"/>
                        <a:t>Keyboard and Mouse</a:t>
                      </a:r>
                      <a:endParaRPr lang="en-GB" dirty="0"/>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30049320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92088"/>
          </a:xfrm>
        </p:spPr>
        <p:txBody>
          <a:bodyPr>
            <a:noAutofit/>
          </a:bodyPr>
          <a:lstStyle/>
          <a:p>
            <a:r>
              <a:rPr lang="en-GB" sz="3600" dirty="0" smtClean="0"/>
              <a:t>P1.3 </a:t>
            </a:r>
            <a:r>
              <a:rPr lang="en-GB" sz="3600" dirty="0"/>
              <a:t>- </a:t>
            </a:r>
            <a:r>
              <a:rPr lang="en-GB" sz="3600" dirty="0" smtClean="0"/>
              <a:t>Web Software – HTML Coders</a:t>
            </a:r>
            <a:endParaRPr lang="en-GB" sz="3600" dirty="0"/>
          </a:p>
        </p:txBody>
      </p:sp>
      <p:sp>
        <p:nvSpPr>
          <p:cNvPr id="3" name="Content Placeholder 2"/>
          <p:cNvSpPr>
            <a:spLocks noGrp="1"/>
          </p:cNvSpPr>
          <p:nvPr>
            <p:ph idx="1"/>
          </p:nvPr>
        </p:nvSpPr>
        <p:spPr>
          <a:xfrm>
            <a:off x="251520" y="980728"/>
            <a:ext cx="8640960" cy="5472608"/>
          </a:xfrm>
        </p:spPr>
        <p:txBody>
          <a:bodyPr>
            <a:noAutofit/>
          </a:bodyPr>
          <a:lstStyle/>
          <a:p>
            <a:r>
              <a:rPr lang="en-GB" sz="1600" dirty="0" smtClean="0"/>
              <a:t>In the early days of web design all code had to be created using HTML, now HTML is hidden behind the GUI of websites, still there running the system and still accessible but not as obvious. Programmers still use HTML but programs have surpassed this. The inclusion of JavaScript, CSS, </a:t>
            </a:r>
            <a:r>
              <a:rPr lang="en-GB" sz="1600" dirty="0" err="1" smtClean="0"/>
              <a:t>MySql</a:t>
            </a:r>
            <a:r>
              <a:rPr lang="en-GB" sz="1600" dirty="0" smtClean="0"/>
              <a:t>, embedded flash, </a:t>
            </a:r>
            <a:r>
              <a:rPr lang="en-GB" sz="1600" dirty="0" err="1" smtClean="0"/>
              <a:t>dHTML</a:t>
            </a:r>
            <a:r>
              <a:rPr lang="en-GB" sz="1600" dirty="0" smtClean="0"/>
              <a:t>, </a:t>
            </a:r>
            <a:r>
              <a:rPr lang="en-GB" sz="1600" dirty="0" err="1" smtClean="0"/>
              <a:t>sHTML</a:t>
            </a:r>
            <a:r>
              <a:rPr lang="en-GB" sz="1600" dirty="0" smtClean="0"/>
              <a:t> etc. means that more lines of code are added than ever before.</a:t>
            </a:r>
          </a:p>
          <a:p>
            <a:r>
              <a:rPr lang="en-GB" sz="1600" dirty="0" smtClean="0"/>
              <a:t>Look at the examples from </a:t>
            </a:r>
            <a:r>
              <a:rPr lang="en-GB" sz="1600" dirty="0" smtClean="0">
                <a:hlinkClick r:id="rId2"/>
              </a:rPr>
              <a:t>here</a:t>
            </a:r>
            <a:r>
              <a:rPr lang="en-GB" sz="1600" dirty="0" smtClean="0"/>
              <a:t> to see the difference even major companies have gone through to revamp their image through effective web design.</a:t>
            </a:r>
          </a:p>
          <a:p>
            <a:r>
              <a:rPr lang="en-GB" sz="1600" dirty="0" smtClean="0"/>
              <a:t>Programs that generate this additional code include Dreamweaver, Moodle, Web Plus and </a:t>
            </a:r>
            <a:r>
              <a:rPr lang="en-GB" sz="1600" dirty="0" err="1" smtClean="0"/>
              <a:t>Coffeecup</a:t>
            </a:r>
            <a:r>
              <a:rPr lang="en-GB" sz="1600" dirty="0" smtClean="0"/>
              <a:t>. There are two kinds for this, offline and online. Offline programs create the whole site with additional language add ins like JavaScript and allow the user more control over the finishes result rather than template altering. Additions in terms of behaviours add functionality to the site. </a:t>
            </a:r>
            <a:r>
              <a:rPr lang="en-GB" sz="1600" dirty="0" err="1" smtClean="0"/>
              <a:t>Coffeecup</a:t>
            </a:r>
            <a:r>
              <a:rPr lang="en-GB" sz="1600" dirty="0" smtClean="0"/>
              <a:t> and </a:t>
            </a:r>
            <a:r>
              <a:rPr lang="en-GB" sz="1600" dirty="0" err="1" smtClean="0"/>
              <a:t>WebPlus</a:t>
            </a:r>
            <a:r>
              <a:rPr lang="en-GB" sz="1600" dirty="0" smtClean="0"/>
              <a:t> are similar, basing designs on templates and adding in code.</a:t>
            </a:r>
          </a:p>
          <a:p>
            <a:r>
              <a:rPr lang="en-GB" sz="1600" dirty="0" smtClean="0"/>
              <a:t>Online site creators like </a:t>
            </a:r>
            <a:r>
              <a:rPr lang="en-GB" sz="1600" dirty="0" smtClean="0">
                <a:hlinkClick r:id="rId3"/>
              </a:rPr>
              <a:t>moonfruit</a:t>
            </a:r>
            <a:r>
              <a:rPr lang="en-GB" sz="1600" dirty="0" smtClean="0"/>
              <a:t>, </a:t>
            </a:r>
            <a:r>
              <a:rPr lang="en-GB" sz="1600" dirty="0" smtClean="0">
                <a:hlinkClick r:id="rId4"/>
              </a:rPr>
              <a:t>wix </a:t>
            </a:r>
            <a:r>
              <a:rPr lang="en-GB" sz="1600" dirty="0" smtClean="0"/>
              <a:t>and </a:t>
            </a:r>
            <a:r>
              <a:rPr lang="en-GB" sz="1600" dirty="0" smtClean="0">
                <a:hlinkClick r:id="rId5"/>
              </a:rPr>
              <a:t>godaddy </a:t>
            </a:r>
            <a:r>
              <a:rPr lang="en-GB" sz="1600" dirty="0" smtClean="0"/>
              <a:t>all give the user options to customise the layout and content. This will contain dynamic code and everything tricky that can be created with a higher level of technicality within Dreamweaver but reduce the control the user has and reduces the skillset gained from web creation.</a:t>
            </a:r>
          </a:p>
          <a:p>
            <a:pPr marL="0" lvl="3" indent="0">
              <a:buSzPct val="95000"/>
              <a:buNone/>
            </a:pPr>
            <a:r>
              <a:rPr lang="en-GB" sz="1600" b="1" dirty="0" smtClean="0"/>
              <a:t>P1.3 </a:t>
            </a:r>
            <a:r>
              <a:rPr lang="en-GB" sz="1600" b="1" dirty="0"/>
              <a:t>– Task </a:t>
            </a:r>
            <a:r>
              <a:rPr lang="en-GB" sz="1600" b="1" dirty="0" smtClean="0"/>
              <a:t>3 </a:t>
            </a:r>
            <a:r>
              <a:rPr lang="en-GB" sz="1600" b="1" dirty="0"/>
              <a:t>- </a:t>
            </a:r>
            <a:r>
              <a:rPr lang="en-GB" sz="1600" dirty="0"/>
              <a:t>Describe, with evidence, </a:t>
            </a:r>
            <a:r>
              <a:rPr lang="en-GB" sz="1600" dirty="0" smtClean="0"/>
              <a:t>the different levels of Design Creation software available and the advantages and disadvantages of online vs. offline creation.</a:t>
            </a:r>
            <a:endParaRPr lang="en-GB" sz="1600" dirty="0"/>
          </a:p>
        </p:txBody>
      </p:sp>
    </p:spTree>
    <p:extLst>
      <p:ext uri="{BB962C8B-B14F-4D97-AF65-F5344CB8AC3E}">
        <p14:creationId xmlns:p14="http://schemas.microsoft.com/office/powerpoint/2010/main" val="34902349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864096"/>
          </a:xfrm>
        </p:spPr>
        <p:txBody>
          <a:bodyPr>
            <a:noAutofit/>
          </a:bodyPr>
          <a:lstStyle/>
          <a:p>
            <a:r>
              <a:rPr lang="en-GB" sz="3600" dirty="0" smtClean="0"/>
              <a:t>P1.4 </a:t>
            </a:r>
            <a:r>
              <a:rPr lang="en-GB" sz="3600" dirty="0"/>
              <a:t>- Web </a:t>
            </a:r>
            <a:r>
              <a:rPr lang="en-GB" sz="3600" dirty="0" smtClean="0"/>
              <a:t>Software - Browsers</a:t>
            </a:r>
            <a:endParaRPr lang="en-GB" sz="3600" dirty="0"/>
          </a:p>
        </p:txBody>
      </p:sp>
      <p:sp>
        <p:nvSpPr>
          <p:cNvPr id="3" name="Content Placeholder 2"/>
          <p:cNvSpPr>
            <a:spLocks noGrp="1"/>
          </p:cNvSpPr>
          <p:nvPr>
            <p:ph idx="1"/>
          </p:nvPr>
        </p:nvSpPr>
        <p:spPr>
          <a:xfrm>
            <a:off x="251519" y="908720"/>
            <a:ext cx="8709595" cy="2448272"/>
          </a:xfrm>
        </p:spPr>
        <p:txBody>
          <a:bodyPr>
            <a:noAutofit/>
          </a:bodyPr>
          <a:lstStyle/>
          <a:p>
            <a:pPr marL="0" indent="0">
              <a:buNone/>
            </a:pPr>
            <a:r>
              <a:rPr lang="en-GB" sz="1800" dirty="0" smtClean="0"/>
              <a:t>Browsers </a:t>
            </a:r>
            <a:r>
              <a:rPr lang="en-GB" sz="1800" dirty="0"/>
              <a:t>(e.g. Internet Explorer, Mozilla Firefox, Google Chrome, Opera, Safari) </a:t>
            </a:r>
            <a:endParaRPr lang="en-GB" sz="1800" dirty="0" smtClean="0"/>
          </a:p>
          <a:p>
            <a:r>
              <a:rPr lang="en-GB" sz="1800" dirty="0" smtClean="0"/>
              <a:t>Browsers exist merely to display results and translate the HTML code from the external and internal sites onto a GUI for the user to read and use. The choice of Browser is dependant on the users preferences rather than needs. They all do the same thing, display results. Browsers come with a small range of additional options to benefit the user and claim loyalty, for example:</a:t>
            </a:r>
          </a:p>
          <a:p>
            <a:pPr marL="742950" lvl="1" indent="-285750">
              <a:buFont typeface="Arial" pitchFamily="34" charset="0"/>
              <a:buChar char="•"/>
            </a:pPr>
            <a:r>
              <a:rPr lang="en-GB" sz="1800" dirty="0"/>
              <a:t>Embedded Email in IE</a:t>
            </a:r>
          </a:p>
          <a:p>
            <a:pPr marL="742950" lvl="1" indent="-285750">
              <a:buFont typeface="Arial" pitchFamily="34" charset="0"/>
              <a:buChar char="•"/>
            </a:pPr>
            <a:r>
              <a:rPr lang="en-GB" sz="1800" dirty="0"/>
              <a:t>Proxy and Java blocking in Opera</a:t>
            </a:r>
          </a:p>
          <a:p>
            <a:pPr marL="742950" lvl="1" indent="-285750">
              <a:buFont typeface="Arial" pitchFamily="34" charset="0"/>
              <a:buChar char="•"/>
            </a:pPr>
            <a:r>
              <a:rPr lang="en-GB" sz="1800" dirty="0"/>
              <a:t>Compatibility with OS like Safari</a:t>
            </a:r>
          </a:p>
          <a:p>
            <a:pPr marL="742950" lvl="1" indent="-285750">
              <a:buFont typeface="Arial" pitchFamily="34" charset="0"/>
              <a:buChar char="•"/>
            </a:pPr>
            <a:r>
              <a:rPr lang="en-GB" sz="1800" dirty="0"/>
              <a:t>Ease of Use like Chrome</a:t>
            </a:r>
          </a:p>
          <a:p>
            <a:pPr marL="742950" lvl="1" indent="-285750">
              <a:buFont typeface="Arial" pitchFamily="34" charset="0"/>
              <a:buChar char="•"/>
            </a:pPr>
            <a:r>
              <a:rPr lang="en-GB" sz="1800" dirty="0"/>
              <a:t>Adding favourites or stash like Opera.</a:t>
            </a:r>
          </a:p>
          <a:p>
            <a:pPr marL="742950" lvl="1" indent="-285750">
              <a:buFont typeface="Arial" pitchFamily="34" charset="0"/>
              <a:buChar char="•"/>
            </a:pPr>
            <a:r>
              <a:rPr lang="en-GB" sz="1800" dirty="0"/>
              <a:t>Speed of display like Firefox</a:t>
            </a:r>
          </a:p>
          <a:p>
            <a:pPr marL="285750" lvl="1" indent="-285750">
              <a:buFont typeface="Arial" pitchFamily="34" charset="0"/>
              <a:buChar char="•"/>
            </a:pPr>
            <a:r>
              <a:rPr lang="en-GB" sz="1800" dirty="0"/>
              <a:t>From within all Browsers is the options for </a:t>
            </a:r>
            <a:r>
              <a:rPr lang="en-GB" sz="1800" dirty="0" smtClean="0"/>
              <a:t/>
            </a:r>
            <a:br>
              <a:rPr lang="en-GB" sz="1800" dirty="0" smtClean="0"/>
            </a:br>
            <a:r>
              <a:rPr lang="en-GB" sz="1800" dirty="0" smtClean="0"/>
              <a:t>connectivity </a:t>
            </a:r>
            <a:r>
              <a:rPr lang="en-GB" sz="1800" dirty="0"/>
              <a:t>which allows the easier access to </a:t>
            </a:r>
            <a:r>
              <a:rPr lang="en-GB" sz="1800" dirty="0" smtClean="0"/>
              <a:t/>
            </a:r>
            <a:br>
              <a:rPr lang="en-GB" sz="1800" dirty="0" smtClean="0"/>
            </a:br>
            <a:r>
              <a:rPr lang="en-GB" sz="1800" dirty="0" smtClean="0"/>
              <a:t>networking</a:t>
            </a:r>
            <a:r>
              <a:rPr lang="en-GB" sz="1800" dirty="0"/>
              <a:t>. </a:t>
            </a:r>
            <a:r>
              <a:rPr lang="en-GB" sz="1800" dirty="0" smtClean="0"/>
              <a:t>Also </a:t>
            </a:r>
            <a:r>
              <a:rPr lang="en-GB" sz="1800" dirty="0"/>
              <a:t>the access to history, RSS feeds, </a:t>
            </a:r>
            <a:r>
              <a:rPr lang="en-GB" sz="1800" dirty="0" smtClean="0"/>
              <a:t/>
            </a:r>
            <a:br>
              <a:rPr lang="en-GB" sz="1800" dirty="0" smtClean="0"/>
            </a:br>
            <a:r>
              <a:rPr lang="en-GB" sz="1800" dirty="0" smtClean="0"/>
              <a:t>setting </a:t>
            </a:r>
            <a:r>
              <a:rPr lang="en-GB" sz="1800" dirty="0"/>
              <a:t>privacy </a:t>
            </a:r>
            <a:r>
              <a:rPr lang="en-GB" sz="1800" dirty="0" smtClean="0"/>
              <a:t>levels</a:t>
            </a:r>
            <a:r>
              <a:rPr lang="en-GB" sz="1800" dirty="0"/>
              <a:t>, security settings etc. are all </a:t>
            </a:r>
            <a:r>
              <a:rPr lang="en-GB" sz="1800" dirty="0" smtClean="0"/>
              <a:t/>
            </a:r>
            <a:br>
              <a:rPr lang="en-GB" sz="1800" dirty="0" smtClean="0"/>
            </a:br>
            <a:r>
              <a:rPr lang="en-GB" sz="1800" dirty="0" smtClean="0"/>
              <a:t>available </a:t>
            </a:r>
            <a:r>
              <a:rPr lang="en-GB" sz="1800" dirty="0"/>
              <a:t>on any </a:t>
            </a:r>
            <a:r>
              <a:rPr lang="en-GB" sz="1800" dirty="0" smtClean="0"/>
              <a:t>web </a:t>
            </a:r>
            <a:r>
              <a:rPr lang="en-GB" sz="1800" dirty="0"/>
              <a:t>browser</a:t>
            </a:r>
            <a:r>
              <a:rPr lang="en-GB" sz="1800" dirty="0" smtClean="0"/>
              <a:t>.</a:t>
            </a:r>
            <a:endParaRPr lang="en-GB"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8496" y="3140968"/>
            <a:ext cx="2452619" cy="3136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30053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864096"/>
          </a:xfrm>
        </p:spPr>
        <p:txBody>
          <a:bodyPr>
            <a:noAutofit/>
          </a:bodyPr>
          <a:lstStyle/>
          <a:p>
            <a:r>
              <a:rPr lang="en-GB" sz="3200" dirty="0" smtClean="0"/>
              <a:t>P1.4 </a:t>
            </a:r>
            <a:r>
              <a:rPr lang="en-GB" sz="3200" dirty="0"/>
              <a:t>- Web Software - Browsers</a:t>
            </a:r>
            <a:endParaRPr lang="en-GB" sz="3200" b="0" dirty="0"/>
          </a:p>
        </p:txBody>
      </p:sp>
      <p:sp>
        <p:nvSpPr>
          <p:cNvPr id="3" name="Content Placeholder 2"/>
          <p:cNvSpPr>
            <a:spLocks noGrp="1"/>
          </p:cNvSpPr>
          <p:nvPr>
            <p:ph idx="1"/>
          </p:nvPr>
        </p:nvSpPr>
        <p:spPr>
          <a:xfrm>
            <a:off x="251520" y="1124743"/>
            <a:ext cx="5472608" cy="4240921"/>
          </a:xfrm>
        </p:spPr>
        <p:txBody>
          <a:bodyPr>
            <a:noAutofit/>
          </a:bodyPr>
          <a:lstStyle/>
          <a:p>
            <a:r>
              <a:rPr lang="en-GB" sz="1800" dirty="0" smtClean="0"/>
              <a:t>At the end of the day all browsers are free, some come preinstalled with the OS like IE in windows, Safari on IOS, Firefox in Linux and there is nothing to stop a user from installing other browsers for their own particular reasons. For comparison details click </a:t>
            </a:r>
            <a:r>
              <a:rPr lang="en-GB" sz="1800" dirty="0" smtClean="0">
                <a:hlinkClick r:id="rId2"/>
              </a:rPr>
              <a:t>here</a:t>
            </a:r>
            <a:r>
              <a:rPr lang="en-GB" sz="1800" dirty="0" smtClean="0"/>
              <a:t>.</a:t>
            </a:r>
          </a:p>
          <a:p>
            <a:r>
              <a:rPr lang="en-GB" sz="1800" dirty="0"/>
              <a:t>Heavy web users need an </a:t>
            </a:r>
            <a:r>
              <a:rPr lang="en-GB" sz="1800" u="sng" dirty="0">
                <a:hlinkClick r:id="" action="ppaction://hlinkfile"/>
              </a:rPr>
              <a:t>internet</a:t>
            </a:r>
            <a:r>
              <a:rPr lang="en-GB" sz="1800" dirty="0"/>
              <a:t> browser that is both fast and secure, and though all browsers enable internet access, not all are created equal. Different browsers can render webpages differently, and there can be a large disparity in performance between the top competitors. The three main things to consider when choosing an internet browser are simplicity, speed and security</a:t>
            </a:r>
            <a:r>
              <a:rPr lang="en-GB" sz="1800" dirty="0" smtClean="0"/>
              <a:t>.</a:t>
            </a:r>
          </a:p>
        </p:txBody>
      </p:sp>
      <p:sp>
        <p:nvSpPr>
          <p:cNvPr id="4" name="TextBox 3"/>
          <p:cNvSpPr txBox="1"/>
          <p:nvPr/>
        </p:nvSpPr>
        <p:spPr>
          <a:xfrm>
            <a:off x="251520" y="5653697"/>
            <a:ext cx="6696744" cy="923330"/>
          </a:xfrm>
          <a:prstGeom prst="rect">
            <a:avLst/>
          </a:prstGeom>
          <a:noFill/>
        </p:spPr>
        <p:txBody>
          <a:bodyPr wrap="square" rtlCol="0">
            <a:spAutoFit/>
          </a:bodyPr>
          <a:lstStyle/>
          <a:p>
            <a:pPr marL="0" lvl="1"/>
            <a:r>
              <a:rPr lang="en-GB" b="1" dirty="0" smtClean="0"/>
              <a:t>P1.4 </a:t>
            </a:r>
            <a:r>
              <a:rPr lang="en-GB" b="1" dirty="0"/>
              <a:t>– Task </a:t>
            </a:r>
            <a:r>
              <a:rPr lang="en-GB" b="1" dirty="0" smtClean="0"/>
              <a:t>4 </a:t>
            </a:r>
            <a:r>
              <a:rPr lang="en-GB" b="1" dirty="0"/>
              <a:t>- </a:t>
            </a:r>
            <a:r>
              <a:rPr lang="en-GB" dirty="0" smtClean="0"/>
              <a:t>Describe </a:t>
            </a:r>
            <a:r>
              <a:rPr lang="en-GB" dirty="0"/>
              <a:t>what a </a:t>
            </a:r>
            <a:r>
              <a:rPr lang="en-GB" dirty="0" smtClean="0"/>
              <a:t>web browser </a:t>
            </a:r>
            <a:r>
              <a:rPr lang="en-GB" dirty="0"/>
              <a:t>does and how they work and outline the </a:t>
            </a:r>
            <a:r>
              <a:rPr lang="en-GB" dirty="0" smtClean="0"/>
              <a:t>range of different choices are available for </a:t>
            </a:r>
            <a:r>
              <a:rPr lang="en-GB" dirty="0"/>
              <a:t>a company</a:t>
            </a:r>
            <a:r>
              <a:rPr lang="en-GB" dirty="0" smtClean="0"/>
              <a:t>.</a:t>
            </a:r>
            <a:endParaRPr lang="en-GB" sz="1600" dirty="0"/>
          </a:p>
        </p:txBody>
      </p:sp>
      <p:pic>
        <p:nvPicPr>
          <p:cNvPr id="2050" name="Picture 2" descr="http://upload.wikimedia.org/wikipedia/commons/thumb/b/ba/Web_browser_usage_on_Wikimedia.png/220px-Web_browser_usage_on_Wikimedia.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4509120"/>
            <a:ext cx="1591965" cy="196101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ages.sixrevisions.com/2009/10/15-02_performance_comparison_of_web_browsers_preview.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85909" y="980728"/>
            <a:ext cx="2978579" cy="3428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8562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12968" cy="5400600"/>
          </a:xfrm>
        </p:spPr>
        <p:txBody>
          <a:bodyPr>
            <a:normAutofit fontScale="70000" lnSpcReduction="20000"/>
          </a:bodyPr>
          <a:lstStyle/>
          <a:p>
            <a:pPr marL="0" indent="0">
              <a:spcAft>
                <a:spcPts val="600"/>
              </a:spcAft>
              <a:buNone/>
            </a:pPr>
            <a:r>
              <a:rPr lang="en-GB" dirty="0" smtClean="0">
                <a:latin typeface="Calibri" pitchFamily="34" charset="0"/>
              </a:rPr>
              <a:t>Cards and cabling are all very well but operating systems need to be able to communicate through these by using translation and communication software called the Network operating System (NOS).</a:t>
            </a:r>
          </a:p>
          <a:p>
            <a:pPr marL="0" indent="0">
              <a:spcAft>
                <a:spcPts val="600"/>
              </a:spcAft>
              <a:buNone/>
            </a:pPr>
            <a:r>
              <a:rPr lang="en-GB" b="1" dirty="0" smtClean="0">
                <a:latin typeface="Calibri" pitchFamily="34" charset="0"/>
              </a:rPr>
              <a:t>File sharing services </a:t>
            </a:r>
            <a:endParaRPr lang="en-GB" dirty="0" smtClean="0">
              <a:latin typeface="Calibri" pitchFamily="34" charset="0"/>
            </a:endParaRPr>
          </a:p>
          <a:p>
            <a:pPr>
              <a:spcAft>
                <a:spcPts val="600"/>
              </a:spcAft>
            </a:pPr>
            <a:r>
              <a:rPr lang="en-GB" dirty="0" smtClean="0">
                <a:latin typeface="Calibri" pitchFamily="34" charset="0"/>
              </a:rPr>
              <a:t>One of the most important functions of a network operating system is its ability to share resources with other network users. The most common resource that’s shared is the server’s file system. A network server must be able to share some or all of its disk space with other users so that those users can treat the server’s disk space as an extension of their own computer’s disk space.</a:t>
            </a:r>
          </a:p>
          <a:p>
            <a:pPr>
              <a:spcAft>
                <a:spcPts val="600"/>
              </a:spcAft>
            </a:pPr>
            <a:r>
              <a:rPr lang="en-GB" dirty="0" smtClean="0">
                <a:latin typeface="Calibri" pitchFamily="34" charset="0"/>
              </a:rPr>
              <a:t>The NOS (Network Operating System) allows the system administrator to determine which portions of the server’s file system to share. Although an entire hard drive can be shared, it is not commonly done. Instead, individual directories or folders are shared. The administrator can control which users are allowed to access each shared folder.</a:t>
            </a:r>
          </a:p>
          <a:p>
            <a:pPr>
              <a:spcAft>
                <a:spcPts val="600"/>
              </a:spcAft>
            </a:pPr>
            <a:r>
              <a:rPr lang="en-GB" dirty="0" smtClean="0">
                <a:latin typeface="Calibri" pitchFamily="34" charset="0"/>
              </a:rPr>
              <a:t>Because file sharing is the reason many network servers exist, network operating systems have more sophisticated disk management features than are found in desktop operating systems. For example, most network operating systems have the ability to manage two or more hard drives as if they were a single drive. In addition, most can create mirrors, which automatically keeps a backup copy of a drive on a second drive.</a:t>
            </a:r>
          </a:p>
        </p:txBody>
      </p:sp>
      <p:sp>
        <p:nvSpPr>
          <p:cNvPr id="3" name="Title 2"/>
          <p:cNvSpPr>
            <a:spLocks noGrp="1"/>
          </p:cNvSpPr>
          <p:nvPr>
            <p:ph type="title"/>
          </p:nvPr>
        </p:nvSpPr>
        <p:spPr>
          <a:xfrm>
            <a:off x="251520" y="116632"/>
            <a:ext cx="8229600" cy="720080"/>
          </a:xfrm>
        </p:spPr>
        <p:txBody>
          <a:bodyPr>
            <a:noAutofit/>
          </a:bodyPr>
          <a:lstStyle/>
          <a:p>
            <a:r>
              <a:rPr lang="en-GB" sz="3200" dirty="0" smtClean="0"/>
              <a:t>P1.5 </a:t>
            </a:r>
            <a:r>
              <a:rPr lang="en-GB" sz="3200" dirty="0"/>
              <a:t>- Web Software </a:t>
            </a:r>
            <a:r>
              <a:rPr lang="en-GB" sz="3200" dirty="0" smtClean="0"/>
              <a:t>– Server Software</a:t>
            </a:r>
            <a:endParaRPr lang="en-GB" sz="3200" dirty="0"/>
          </a:p>
        </p:txBody>
      </p:sp>
    </p:spTree>
    <p:extLst>
      <p:ext uri="{BB962C8B-B14F-4D97-AF65-F5344CB8AC3E}">
        <p14:creationId xmlns:p14="http://schemas.microsoft.com/office/powerpoint/2010/main" val="2697166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18830801"/>
              </p:ext>
            </p:extLst>
          </p:nvPr>
        </p:nvGraphicFramePr>
        <p:xfrm>
          <a:off x="250825" y="908720"/>
          <a:ext cx="8713663" cy="5577840"/>
        </p:xfrm>
        <a:graphic>
          <a:graphicData uri="http://schemas.openxmlformats.org/drawingml/2006/table">
            <a:tbl>
              <a:tblPr firstRow="1" bandRow="1">
                <a:tableStyleId>{5C22544A-7EE6-4342-B048-85BDC9FD1C3A}</a:tableStyleId>
              </a:tblPr>
              <a:tblGrid>
                <a:gridCol w="360730"/>
                <a:gridCol w="1872213"/>
                <a:gridCol w="432048"/>
                <a:gridCol w="2016224"/>
                <a:gridCol w="2088232"/>
                <a:gridCol w="1944216"/>
              </a:tblGrid>
              <a:tr h="1149980">
                <a:tc gridSpan="2">
                  <a:txBody>
                    <a:bodyPr/>
                    <a:lstStyle/>
                    <a:p>
                      <a:r>
                        <a:rPr kumimoji="0" lang="en-GB" sz="1200" b="1" i="0" u="none" strike="noStrike" kern="1200" baseline="0" dirty="0" smtClean="0">
                          <a:solidFill>
                            <a:schemeClr val="lt1"/>
                          </a:solidFill>
                          <a:latin typeface="+mn-lt"/>
                          <a:ea typeface="+mn-ea"/>
                          <a:cs typeface="+mn-cs"/>
                        </a:rPr>
                        <a:t>Learning Outcome (LO)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Pass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assessment criteria are the pass requirements for this unit. </a:t>
                      </a:r>
                    </a:p>
                    <a:p>
                      <a:r>
                        <a:rPr kumimoji="0" lang="en-GB" sz="12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a:txBody>
                    <a:bodyPr/>
                    <a:lstStyle/>
                    <a:p>
                      <a:r>
                        <a:rPr kumimoji="0" lang="en-GB" sz="1200" b="1" i="0" u="none" strike="noStrike" kern="1200" baseline="0" dirty="0" smtClean="0">
                          <a:solidFill>
                            <a:schemeClr val="lt1"/>
                          </a:solidFill>
                          <a:latin typeface="+mn-lt"/>
                          <a:ea typeface="+mn-ea"/>
                          <a:cs typeface="+mn-cs"/>
                        </a:rPr>
                        <a:t>Merit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a:txBody>
                    <a:bodyPr/>
                    <a:lstStyle/>
                    <a:p>
                      <a:r>
                        <a:rPr kumimoji="0" lang="en-GB" sz="1200" b="1" i="0" u="none" strike="noStrike" kern="1200" baseline="0" dirty="0" smtClean="0">
                          <a:solidFill>
                            <a:schemeClr val="lt1"/>
                          </a:solidFill>
                          <a:latin typeface="+mn-lt"/>
                          <a:ea typeface="+mn-ea"/>
                          <a:cs typeface="+mn-cs"/>
                        </a:rPr>
                        <a:t>Distinction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distinction the evidence must show that, in addition to the pass and merit criteria, the learner is able to: </a:t>
                      </a:r>
                    </a:p>
                  </a:txBody>
                  <a:tcPr/>
                </a:tc>
              </a:tr>
              <a:tr h="619220">
                <a:tc>
                  <a:txBody>
                    <a:bodyPr/>
                    <a:lstStyle/>
                    <a:p>
                      <a:r>
                        <a:rPr lang="en-GB" sz="1200" dirty="0" smtClean="0"/>
                        <a:t>1</a:t>
                      </a:r>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Know the technologies required for an e-commerce system </a:t>
                      </a:r>
                    </a:p>
                  </a:txBody>
                  <a:tcPr>
                    <a:solidFill>
                      <a:srgbClr val="FFC000"/>
                    </a:solidFill>
                  </a:tcPr>
                </a:tc>
                <a:tc>
                  <a:txBody>
                    <a:bodyPr/>
                    <a:lstStyle/>
                    <a:p>
                      <a:r>
                        <a:rPr lang="en-GB" sz="1200" dirty="0" smtClean="0"/>
                        <a:t>P1</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Describe the technologies required for e-commerce </a:t>
                      </a:r>
                    </a:p>
                  </a:txBody>
                  <a:tcPr>
                    <a:solidFill>
                      <a:srgbClr val="FFC000"/>
                    </a:solidFill>
                  </a:tcPr>
                </a:tc>
                <a:tc>
                  <a:txBody>
                    <a:bodyPr/>
                    <a:lstStyle/>
                    <a:p>
                      <a:endParaRPr kumimoji="0" lang="en-GB" sz="1800" b="0" i="0" u="none" strike="noStrike" kern="1200" baseline="0" dirty="0" smtClean="0">
                        <a:solidFill>
                          <a:schemeClr val="dk1"/>
                        </a:solidFill>
                        <a:latin typeface="+mn-lt"/>
                        <a:ea typeface="+mn-ea"/>
                        <a:cs typeface="+mn-cs"/>
                      </a:endParaRPr>
                    </a:p>
                  </a:txBody>
                  <a:tcPr>
                    <a:solidFill>
                      <a:srgbClr val="FFC000"/>
                    </a:solidFill>
                  </a:tcPr>
                </a:tc>
                <a:tc>
                  <a:txBody>
                    <a:bodyPr/>
                    <a:lstStyle/>
                    <a:p>
                      <a:endParaRPr lang="en-GB" sz="1200" dirty="0"/>
                    </a:p>
                  </a:txBody>
                  <a:tcPr>
                    <a:solidFill>
                      <a:srgbClr val="FFC000"/>
                    </a:solidFill>
                  </a:tcPr>
                </a:tc>
              </a:tr>
              <a:tr h="796140">
                <a:tc>
                  <a:txBody>
                    <a:bodyPr/>
                    <a:lstStyle/>
                    <a:p>
                      <a:r>
                        <a:rPr lang="en-GB" sz="1200" dirty="0" smtClean="0"/>
                        <a:t>2</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Understand the impact of e-commerce on organisations </a:t>
                      </a:r>
                    </a:p>
                  </a:txBody>
                  <a:tcPr/>
                </a:tc>
                <a:tc>
                  <a:txBody>
                    <a:bodyPr/>
                    <a:lstStyle/>
                    <a:p>
                      <a:r>
                        <a:rPr lang="en-GB" sz="1200" dirty="0" smtClean="0"/>
                        <a:t>P2</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the impact of introducing an e-commerce system to an organisation </a:t>
                      </a:r>
                    </a:p>
                  </a:txBody>
                  <a:tcPr/>
                </a:tc>
                <a:tc>
                  <a:txBody>
                    <a:bodyPr/>
                    <a:lstStyle/>
                    <a:p>
                      <a:r>
                        <a:rPr kumimoji="0" lang="en-GB" sz="1200" b="0" i="0" u="none" strike="noStrike" kern="1200" baseline="0" dirty="0" smtClean="0">
                          <a:solidFill>
                            <a:schemeClr val="dk1"/>
                          </a:solidFill>
                          <a:latin typeface="+mn-lt"/>
                          <a:ea typeface="+mn-ea"/>
                          <a:cs typeface="+mn-cs"/>
                        </a:rPr>
                        <a:t>M1 - Describe how organisations promote their business using e-commerce </a:t>
                      </a:r>
                      <a:endParaRPr kumimoji="0" lang="en-GB" sz="1200" b="0" i="0" u="none" strike="noStrike" kern="1200" baseline="0" dirty="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r>
              <a:tr h="796140">
                <a:tc>
                  <a:txBody>
                    <a:bodyPr/>
                    <a:lstStyle/>
                    <a:p>
                      <a:r>
                        <a:rPr lang="en-GB" sz="1200" dirty="0" smtClean="0"/>
                        <a:t>3</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Understand the effects of e-commerce on society </a:t>
                      </a:r>
                    </a:p>
                  </a:txBody>
                  <a:tcPr/>
                </a:tc>
                <a:tc>
                  <a:txBody>
                    <a:bodyPr/>
                    <a:lstStyle/>
                    <a:p>
                      <a:r>
                        <a:rPr lang="en-GB" sz="1200" dirty="0" smtClean="0"/>
                        <a:t>P3</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the potential risks to an organisation of committing to an e-commerce system </a:t>
                      </a:r>
                    </a:p>
                  </a:txBody>
                  <a:tcPr/>
                </a:tc>
                <a:tc>
                  <a:txBody>
                    <a:bodyPr/>
                    <a:lstStyle/>
                    <a:p>
                      <a:r>
                        <a:rPr kumimoji="0" lang="en-GB" sz="1200" b="0" i="0" u="none" strike="noStrike" kern="1200" baseline="0" dirty="0" smtClean="0">
                          <a:solidFill>
                            <a:schemeClr val="dk1"/>
                          </a:solidFill>
                          <a:latin typeface="+mn-lt"/>
                          <a:ea typeface="+mn-ea"/>
                          <a:cs typeface="+mn-cs"/>
                        </a:rPr>
                        <a:t>M2 - Explain solutions for the potential risks of using e-commerce </a:t>
                      </a:r>
                    </a:p>
                  </a:txBody>
                  <a:tcPr/>
                </a:tc>
                <a:tc>
                  <a:txBody>
                    <a:bodyPr/>
                    <a:lstStyle/>
                    <a:p>
                      <a:endParaRPr lang="en-GB" sz="1200" dirty="0"/>
                    </a:p>
                  </a:txBody>
                  <a:tcPr/>
                </a:tc>
              </a:tr>
              <a:tr h="446842">
                <a:tc rowSpan="3">
                  <a:txBody>
                    <a:bodyPr/>
                    <a:lstStyle/>
                    <a:p>
                      <a:r>
                        <a:rPr lang="en-GB" sz="1200" dirty="0" smtClean="0"/>
                        <a:t>4</a:t>
                      </a:r>
                      <a:endParaRPr lang="en-GB" sz="1200" dirty="0"/>
                    </a:p>
                  </a:txBody>
                  <a:tcPr/>
                </a:tc>
                <a:tc rowSpan="3">
                  <a:txBody>
                    <a:bodyPr/>
                    <a:lstStyle/>
                    <a:p>
                      <a:r>
                        <a:rPr kumimoji="0" lang="en-GB" sz="1200" b="0" i="0" u="none" strike="noStrike" kern="1200" baseline="0" dirty="0" smtClean="0">
                          <a:solidFill>
                            <a:schemeClr val="dk1"/>
                          </a:solidFill>
                          <a:latin typeface="+mn-lt"/>
                          <a:ea typeface="+mn-ea"/>
                          <a:cs typeface="+mn-cs"/>
                        </a:rPr>
                        <a:t>Be able to plan e-commerce strategies </a:t>
                      </a:r>
                    </a:p>
                  </a:txBody>
                  <a:tcPr/>
                </a:tc>
                <a:tc>
                  <a:txBody>
                    <a:bodyPr/>
                    <a:lstStyle/>
                    <a:p>
                      <a:r>
                        <a:rPr lang="en-GB" sz="1200" dirty="0" smtClean="0"/>
                        <a:t>P4</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Review the regulations governing e-commerce </a:t>
                      </a: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796140">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Examine the social implications of e-commerce on society </a:t>
                      </a:r>
                    </a:p>
                  </a:txBody>
                  <a:tcPr/>
                </a:tc>
                <a:tc>
                  <a:txBody>
                    <a:bodyPr/>
                    <a:lstStyle/>
                    <a:p>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D1 - Compare the benefits and drawbacks of e-commerce to an</a:t>
                      </a:r>
                    </a:p>
                    <a:p>
                      <a:r>
                        <a:rPr kumimoji="0" lang="en-GB" sz="1200" b="0" i="0" u="none" strike="noStrike" kern="1200" baseline="0" dirty="0" smtClean="0">
                          <a:solidFill>
                            <a:schemeClr val="dk1"/>
                          </a:solidFill>
                          <a:latin typeface="+mn-lt"/>
                          <a:ea typeface="+mn-ea"/>
                          <a:cs typeface="+mn-cs"/>
                        </a:rPr>
                        <a:t>Organisation</a:t>
                      </a:r>
                    </a:p>
                  </a:txBody>
                  <a:tcPr/>
                </a:tc>
              </a:tr>
              <a:tr h="796140">
                <a:tc vMerge="1">
                  <a:txBody>
                    <a:bodyPr/>
                    <a:lstStyle/>
                    <a:p>
                      <a:endParaRPr lang="en-GB"/>
                    </a:p>
                  </a:txBody>
                  <a:tcPr/>
                </a:tc>
                <a:tc vMerge="1">
                  <a:txBody>
                    <a:bodyPr/>
                    <a:lstStyle/>
                    <a:p>
                      <a:endParaRPr lang="en-GB"/>
                    </a:p>
                  </a:txBody>
                  <a:tcPr/>
                </a:tc>
                <a:tc>
                  <a:txBody>
                    <a:bodyPr/>
                    <a:lstStyle/>
                    <a:p>
                      <a:r>
                        <a:rPr lang="en-GB" sz="1200" dirty="0" smtClean="0"/>
                        <a:t>P6</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Plan an e-commerce strategy </a:t>
                      </a:r>
                      <a:endParaRPr lang="en-GB" sz="1000" dirty="0" smtClean="0"/>
                    </a:p>
                  </a:txBody>
                  <a:tcPr/>
                </a:tc>
                <a:tc>
                  <a:txBody>
                    <a:bodyPr/>
                    <a:lstStyle/>
                    <a:p>
                      <a:r>
                        <a:rPr kumimoji="0" lang="en-GB" sz="1200" b="0" i="0" u="none" strike="noStrike" kern="1200" baseline="0" dirty="0" smtClean="0">
                          <a:solidFill>
                            <a:schemeClr val="dk1"/>
                          </a:solidFill>
                          <a:latin typeface="+mn-lt"/>
                          <a:ea typeface="+mn-ea"/>
                          <a:cs typeface="+mn-cs"/>
                        </a:rPr>
                        <a:t>M3 - Provide annotated planning documentation for your e-commerce strategy </a:t>
                      </a:r>
                      <a:endParaRPr kumimoji="0" lang="en-GB" sz="1200" b="0" i="0" u="none" strike="noStrike" kern="1200" baseline="0" dirty="0">
                        <a:solidFill>
                          <a:schemeClr val="dk1"/>
                        </a:solidFill>
                        <a:latin typeface="+mn-lt"/>
                        <a:ea typeface="+mn-ea"/>
                        <a:cs typeface="+mn-cs"/>
                      </a:endParaRPr>
                    </a:p>
                  </a:txBody>
                  <a:tcPr/>
                </a:tc>
                <a:tc>
                  <a:txBody>
                    <a:bodyPr/>
                    <a:lstStyle/>
                    <a:p>
                      <a:r>
                        <a:rPr lang="en-GB" sz="1200" dirty="0" smtClean="0"/>
                        <a:t>D2</a:t>
                      </a:r>
                      <a:r>
                        <a:rPr lang="en-GB" sz="1200" baseline="0" dirty="0" smtClean="0"/>
                        <a:t> - E</a:t>
                      </a:r>
                      <a:r>
                        <a:rPr lang="en-GB" sz="1200" dirty="0" smtClean="0"/>
                        <a:t>valuate your</a:t>
                      </a:r>
                    </a:p>
                    <a:p>
                      <a:r>
                        <a:rPr lang="en-GB" sz="1200" dirty="0" smtClean="0"/>
                        <a:t>e-commerce strategy</a:t>
                      </a:r>
                      <a:endParaRPr lang="en-GB" sz="1200" dirty="0"/>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12968" cy="4968552"/>
          </a:xfrm>
        </p:spPr>
        <p:txBody>
          <a:bodyPr>
            <a:normAutofit fontScale="92500" lnSpcReduction="20000"/>
          </a:bodyPr>
          <a:lstStyle/>
          <a:p>
            <a:pPr>
              <a:spcAft>
                <a:spcPts val="600"/>
              </a:spcAft>
              <a:buNone/>
            </a:pPr>
            <a:r>
              <a:rPr lang="en-GB" sz="2000" b="1" dirty="0" smtClean="0">
                <a:latin typeface="Calibri" pitchFamily="34" charset="0"/>
              </a:rPr>
              <a:t>Security services</a:t>
            </a:r>
          </a:p>
          <a:p>
            <a:pPr>
              <a:spcAft>
                <a:spcPts val="600"/>
              </a:spcAft>
            </a:pPr>
            <a:r>
              <a:rPr lang="en-GB" sz="2000" dirty="0" smtClean="0">
                <a:latin typeface="Calibri" pitchFamily="34" charset="0"/>
              </a:rPr>
              <a:t>All network operating systems must provide some measure of security to protect the network from unauthorized access. Hacking seems to be the national pastime these days. With most computer networks connected to the Internet, anyone anywhere in the world can and probably will try to break into your network.</a:t>
            </a:r>
          </a:p>
          <a:p>
            <a:pPr>
              <a:spcAft>
                <a:spcPts val="600"/>
              </a:spcAft>
            </a:pPr>
            <a:r>
              <a:rPr lang="en-GB" sz="2000" dirty="0" smtClean="0">
                <a:latin typeface="Calibri" pitchFamily="34" charset="0"/>
              </a:rPr>
              <a:t>The most basic type of security is handled through </a:t>
            </a:r>
            <a:r>
              <a:rPr lang="en-GB" sz="2000" i="1" dirty="0" smtClean="0">
                <a:latin typeface="Calibri" pitchFamily="34" charset="0"/>
              </a:rPr>
              <a:t>user accounts, which grant </a:t>
            </a:r>
            <a:r>
              <a:rPr lang="en-GB" sz="2000" dirty="0" smtClean="0">
                <a:latin typeface="Calibri" pitchFamily="34" charset="0"/>
              </a:rPr>
              <a:t>individual users the right to access the network resources and govern what resources the user can access. User accounts are secured by passwords; therefore, good password policy is a cornerstone of any security system.</a:t>
            </a:r>
          </a:p>
          <a:p>
            <a:pPr>
              <a:spcAft>
                <a:spcPts val="600"/>
              </a:spcAft>
            </a:pPr>
            <a:r>
              <a:rPr lang="en-GB" sz="2000" dirty="0" smtClean="0">
                <a:latin typeface="Calibri" pitchFamily="34" charset="0"/>
              </a:rPr>
              <a:t>Most network operating systems let you establish password policies, such </a:t>
            </a:r>
            <a:r>
              <a:rPr lang="nn-NO" sz="2000" dirty="0" smtClean="0">
                <a:latin typeface="Calibri" pitchFamily="34" charset="0"/>
              </a:rPr>
              <a:t>Microsoft’s Server Operating Systems </a:t>
            </a:r>
            <a:r>
              <a:rPr lang="en-GB" sz="2000" dirty="0" smtClean="0">
                <a:latin typeface="Calibri" pitchFamily="34" charset="0"/>
              </a:rPr>
              <a:t>as requiring that passwords have a minimum length and include a mix of letters and numerals. In addition, passwords can be set to expire after a certain number of days, so users can be forced to frequently change their passwords.</a:t>
            </a:r>
          </a:p>
          <a:p>
            <a:pPr>
              <a:spcAft>
                <a:spcPts val="600"/>
              </a:spcAft>
            </a:pPr>
            <a:r>
              <a:rPr lang="en-GB" sz="2000" dirty="0" smtClean="0">
                <a:latin typeface="Calibri" pitchFamily="34" charset="0"/>
              </a:rPr>
              <a:t>Most network operating systems also provide for data encryption, which scrambles data before it is sent over the network or saved on disk, and digital certificates, which are used to ensure that users are who they say they are and files are what they claim to be.</a:t>
            </a:r>
            <a:endParaRPr lang="en-GB" sz="1900" dirty="0" smtClean="0">
              <a:latin typeface="Calibri" pitchFamily="34" charset="0"/>
            </a:endParaRPr>
          </a:p>
        </p:txBody>
      </p:sp>
      <p:sp>
        <p:nvSpPr>
          <p:cNvPr id="3" name="Title 2"/>
          <p:cNvSpPr>
            <a:spLocks noGrp="1"/>
          </p:cNvSpPr>
          <p:nvPr>
            <p:ph type="title"/>
          </p:nvPr>
        </p:nvSpPr>
        <p:spPr>
          <a:xfrm>
            <a:off x="251520" y="116632"/>
            <a:ext cx="8229600" cy="720080"/>
          </a:xfrm>
        </p:spPr>
        <p:txBody>
          <a:bodyPr>
            <a:noAutofit/>
          </a:bodyPr>
          <a:lstStyle/>
          <a:p>
            <a:r>
              <a:rPr lang="en-GB" sz="3200" dirty="0"/>
              <a:t>P1.5 - Web Software – Server Software</a:t>
            </a:r>
          </a:p>
        </p:txBody>
      </p:sp>
    </p:spTree>
    <p:extLst>
      <p:ext uri="{BB962C8B-B14F-4D97-AF65-F5344CB8AC3E}">
        <p14:creationId xmlns:p14="http://schemas.microsoft.com/office/powerpoint/2010/main" val="15666982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12968" cy="5328592"/>
          </a:xfrm>
        </p:spPr>
        <p:txBody>
          <a:bodyPr>
            <a:normAutofit fontScale="85000" lnSpcReduction="10000"/>
          </a:bodyPr>
          <a:lstStyle/>
          <a:p>
            <a:pPr>
              <a:spcAft>
                <a:spcPts val="600"/>
              </a:spcAft>
              <a:buNone/>
            </a:pPr>
            <a:r>
              <a:rPr lang="en-GB" sz="2000" b="1" dirty="0" smtClean="0">
                <a:latin typeface="Calibri" pitchFamily="34" charset="0"/>
              </a:rPr>
              <a:t>Directory services</a:t>
            </a:r>
          </a:p>
          <a:p>
            <a:pPr>
              <a:spcAft>
                <a:spcPts val="600"/>
              </a:spcAft>
            </a:pPr>
            <a:r>
              <a:rPr lang="en-GB" sz="2000" dirty="0" smtClean="0">
                <a:latin typeface="Calibri" pitchFamily="34" charset="0"/>
              </a:rPr>
              <a:t>Directories are essential ways of storing information. Network directories provide information about the resources that are available on the network, such as users, computers, printers, shared folders, and files. Directories are an essential part of any network operating system.</a:t>
            </a:r>
          </a:p>
          <a:p>
            <a:pPr>
              <a:spcAft>
                <a:spcPts val="600"/>
              </a:spcAft>
            </a:pPr>
            <a:r>
              <a:rPr lang="en-GB" sz="2000" dirty="0" smtClean="0">
                <a:latin typeface="Calibri" pitchFamily="34" charset="0"/>
              </a:rPr>
              <a:t>In early network operating systems, such as Windows NT 3.1 and NetWare 3.</a:t>
            </a:r>
            <a:r>
              <a:rPr lang="en-GB" sz="2000" i="1" dirty="0" smtClean="0">
                <a:latin typeface="Calibri" pitchFamily="34" charset="0"/>
              </a:rPr>
              <a:t>x, </a:t>
            </a:r>
            <a:r>
              <a:rPr lang="en-GB" sz="2000" dirty="0" smtClean="0">
                <a:latin typeface="Calibri" pitchFamily="34" charset="0"/>
              </a:rPr>
              <a:t>each server computer maintained its own directory database of resources that were available just on that server. The problem with that approach was that network administrators had to maintain each directory database separately.</a:t>
            </a:r>
          </a:p>
          <a:p>
            <a:pPr>
              <a:spcAft>
                <a:spcPts val="600"/>
              </a:spcAft>
            </a:pPr>
            <a:r>
              <a:rPr lang="en-GB" sz="2000" dirty="0" smtClean="0">
                <a:latin typeface="Calibri" pitchFamily="34" charset="0"/>
              </a:rPr>
              <a:t>That wasn’t too bad for networks with just a few servers, but maintaining the directory on a network with dozens or even hundreds of servers was next to impossible. In addition, early directory services were application-specific. For example, a server would have one directory database for user logins, another for file sharing, and yet another for e-mail addresses. Each directory had its own tools for adding, updating, and deleting directory entries.</a:t>
            </a:r>
          </a:p>
          <a:p>
            <a:pPr>
              <a:spcAft>
                <a:spcPts val="600"/>
              </a:spcAft>
            </a:pPr>
            <a:r>
              <a:rPr lang="en-GB" sz="2000" dirty="0" smtClean="0">
                <a:latin typeface="Calibri" pitchFamily="34" charset="0"/>
              </a:rPr>
              <a:t>Modern network operating systems provide global directory services that combine the directory information for an entire network and for all applications so that it can be treated as a single integrated database. These directory services are based on an ISO standard called X.500. In an X.500 directory, information is organized hierarchically. For example, a multinational company can divide its user directory into one or more countries, each country can have one or</a:t>
            </a:r>
            <a:r>
              <a:rPr lang="en-GB" sz="1800" dirty="0" smtClean="0">
                <a:latin typeface="Calibri" pitchFamily="34" charset="0"/>
              </a:rPr>
              <a:t> more regions, and, in turn, each region can have one or more departments.</a:t>
            </a:r>
            <a:endParaRPr lang="en-GB" sz="1900" dirty="0" smtClean="0">
              <a:latin typeface="Calibri" pitchFamily="34" charset="0"/>
            </a:endParaRPr>
          </a:p>
        </p:txBody>
      </p:sp>
      <p:sp>
        <p:nvSpPr>
          <p:cNvPr id="3" name="Title 2"/>
          <p:cNvSpPr>
            <a:spLocks noGrp="1"/>
          </p:cNvSpPr>
          <p:nvPr>
            <p:ph type="title"/>
          </p:nvPr>
        </p:nvSpPr>
        <p:spPr>
          <a:xfrm>
            <a:off x="251520" y="116632"/>
            <a:ext cx="8229600" cy="720080"/>
          </a:xfrm>
        </p:spPr>
        <p:txBody>
          <a:bodyPr>
            <a:noAutofit/>
          </a:bodyPr>
          <a:lstStyle/>
          <a:p>
            <a:r>
              <a:rPr lang="en-GB" sz="3200" dirty="0"/>
              <a:t>P1.5 - Web Software – Server Software</a:t>
            </a:r>
          </a:p>
        </p:txBody>
      </p:sp>
    </p:spTree>
    <p:extLst>
      <p:ext uri="{BB962C8B-B14F-4D97-AF65-F5344CB8AC3E}">
        <p14:creationId xmlns:p14="http://schemas.microsoft.com/office/powerpoint/2010/main" val="3083773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12968" cy="5760640"/>
          </a:xfrm>
        </p:spPr>
        <p:txBody>
          <a:bodyPr>
            <a:normAutofit/>
          </a:bodyPr>
          <a:lstStyle/>
          <a:p>
            <a:pPr marL="0" indent="0">
              <a:spcAft>
                <a:spcPts val="600"/>
              </a:spcAft>
              <a:buNone/>
            </a:pPr>
            <a:r>
              <a:rPr lang="en-GB" sz="1800" b="1" dirty="0" smtClean="0">
                <a:latin typeface="Calibri" pitchFamily="34" charset="0"/>
              </a:rPr>
              <a:t>Network Support</a:t>
            </a:r>
          </a:p>
          <a:p>
            <a:pPr>
              <a:spcAft>
                <a:spcPts val="600"/>
              </a:spcAft>
            </a:pPr>
            <a:r>
              <a:rPr lang="en-GB" sz="1800" dirty="0" smtClean="0">
                <a:latin typeface="Calibri" pitchFamily="34" charset="0"/>
              </a:rPr>
              <a:t>A network operating system must support a wide variety of networking protocols in order to meet the needs of its users. That’s because a large network typically consists of a mixture of various versions of Windows, as well as Macintosh and possibly Linux computers. As a result, the server may need to simultaneously support TCP/IP, NetBIOS, and AppleTalk protocols.</a:t>
            </a:r>
          </a:p>
          <a:p>
            <a:pPr>
              <a:spcAft>
                <a:spcPts val="600"/>
              </a:spcAft>
            </a:pPr>
            <a:r>
              <a:rPr lang="en-GB" sz="1800" dirty="0" smtClean="0">
                <a:latin typeface="Calibri" pitchFamily="34" charset="0"/>
              </a:rPr>
              <a:t>Many servers have more than one network interface card installed. In that case, the NOS must be able to support multiple network connections. Ideally, the NOS should have the ability to balance the network load among its network interfaces. In addition, in the event that one of the connections fails, the NOS should be able to seamlessly switch to another connection.</a:t>
            </a:r>
          </a:p>
          <a:p>
            <a:pPr>
              <a:spcAft>
                <a:spcPts val="600"/>
              </a:spcAft>
            </a:pPr>
            <a:r>
              <a:rPr lang="en-GB" sz="1800" dirty="0" smtClean="0">
                <a:latin typeface="Calibri" pitchFamily="34" charset="0"/>
              </a:rPr>
              <a:t>Finally, most network operating systems include a built-in ability to function as a router that connects two networks. The NOS router functions also include firewall features in order to keep unauthorized packets from entering the local network.</a:t>
            </a:r>
          </a:p>
          <a:p>
            <a:pPr marL="0" indent="0">
              <a:spcAft>
                <a:spcPts val="600"/>
              </a:spcAft>
              <a:buNone/>
            </a:pPr>
            <a:r>
              <a:rPr lang="en-GB" sz="1800" b="1" dirty="0" smtClean="0">
                <a:latin typeface="Calibri" pitchFamily="34" charset="0"/>
              </a:rPr>
              <a:t>P1.5 – Task 5 – </a:t>
            </a:r>
            <a:r>
              <a:rPr lang="en-GB" sz="1800" dirty="0" smtClean="0">
                <a:latin typeface="Calibri" pitchFamily="34" charset="0"/>
              </a:rPr>
              <a:t>Describe File Sharing Services, Security Services, Directory Services and Network support software and the importance of these services on a School Network for Staff and Students. </a:t>
            </a:r>
          </a:p>
        </p:txBody>
      </p:sp>
      <p:sp>
        <p:nvSpPr>
          <p:cNvPr id="3" name="Title 2"/>
          <p:cNvSpPr>
            <a:spLocks noGrp="1"/>
          </p:cNvSpPr>
          <p:nvPr>
            <p:ph type="title"/>
          </p:nvPr>
        </p:nvSpPr>
        <p:spPr>
          <a:xfrm>
            <a:off x="251520" y="116632"/>
            <a:ext cx="8229600" cy="720080"/>
          </a:xfrm>
        </p:spPr>
        <p:txBody>
          <a:bodyPr>
            <a:noAutofit/>
          </a:bodyPr>
          <a:lstStyle/>
          <a:p>
            <a:r>
              <a:rPr lang="en-GB" sz="3200" dirty="0"/>
              <a:t>P1.5 - Web Software – Server Software</a:t>
            </a:r>
          </a:p>
        </p:txBody>
      </p:sp>
      <p:graphicFrame>
        <p:nvGraphicFramePr>
          <p:cNvPr id="4" name="Table 3"/>
          <p:cNvGraphicFramePr>
            <a:graphicFrameLocks noGrp="1"/>
          </p:cNvGraphicFramePr>
          <p:nvPr>
            <p:extLst>
              <p:ext uri="{D42A27DB-BD31-4B8C-83A1-F6EECF244321}">
                <p14:modId xmlns:p14="http://schemas.microsoft.com/office/powerpoint/2010/main" val="1540395342"/>
              </p:ext>
            </p:extLst>
          </p:nvPr>
        </p:nvGraphicFramePr>
        <p:xfrm>
          <a:off x="467544" y="6093296"/>
          <a:ext cx="8424936" cy="370840"/>
        </p:xfrm>
        <a:graphic>
          <a:graphicData uri="http://schemas.openxmlformats.org/drawingml/2006/table">
            <a:tbl>
              <a:tblPr firstRow="1" bandRow="1">
                <a:tableStyleId>{5C22544A-7EE6-4342-B048-85BDC9FD1C3A}</a:tableStyleId>
              </a:tblPr>
              <a:tblGrid>
                <a:gridCol w="2106234"/>
                <a:gridCol w="1638182"/>
                <a:gridCol w="2574286"/>
                <a:gridCol w="2106234"/>
              </a:tblGrid>
              <a:tr h="370840">
                <a:tc>
                  <a:txBody>
                    <a:bodyPr/>
                    <a:lstStyle/>
                    <a:p>
                      <a:pPr algn="ctr"/>
                      <a:r>
                        <a:rPr lang="en-GB" dirty="0" smtClean="0"/>
                        <a:t>File</a:t>
                      </a:r>
                      <a:r>
                        <a:rPr lang="en-GB" baseline="0" dirty="0" smtClean="0"/>
                        <a:t> </a:t>
                      </a:r>
                      <a:r>
                        <a:rPr lang="en-GB" dirty="0" smtClean="0"/>
                        <a:t>Sharing</a:t>
                      </a:r>
                      <a:endParaRPr lang="en-GB" dirty="0"/>
                    </a:p>
                  </a:txBody>
                  <a:tcPr/>
                </a:tc>
                <a:tc>
                  <a:txBody>
                    <a:bodyPr/>
                    <a:lstStyle/>
                    <a:p>
                      <a:pPr algn="ctr"/>
                      <a:r>
                        <a:rPr lang="en-GB" dirty="0" smtClean="0"/>
                        <a:t>Security</a:t>
                      </a:r>
                      <a:endParaRPr lang="en-GB" dirty="0"/>
                    </a:p>
                  </a:txBody>
                  <a:tcPr/>
                </a:tc>
                <a:tc>
                  <a:txBody>
                    <a:bodyPr/>
                    <a:lstStyle/>
                    <a:p>
                      <a:pPr algn="ctr"/>
                      <a:r>
                        <a:rPr lang="en-GB" dirty="0" smtClean="0"/>
                        <a:t>Network Services</a:t>
                      </a:r>
                      <a:endParaRPr lang="en-GB" dirty="0"/>
                    </a:p>
                  </a:txBody>
                  <a:tcPr/>
                </a:tc>
                <a:tc>
                  <a:txBody>
                    <a:bodyPr/>
                    <a:lstStyle/>
                    <a:p>
                      <a:pPr algn="ctr"/>
                      <a:r>
                        <a:rPr lang="en-GB" dirty="0" smtClean="0"/>
                        <a:t>Network Support</a:t>
                      </a:r>
                      <a:endParaRPr lang="en-GB" dirty="0"/>
                    </a:p>
                  </a:txBody>
                  <a:tcPr/>
                </a:tc>
              </a:tr>
            </a:tbl>
          </a:graphicData>
        </a:graphic>
      </p:graphicFrame>
    </p:spTree>
    <p:extLst>
      <p:ext uri="{BB962C8B-B14F-4D97-AF65-F5344CB8AC3E}">
        <p14:creationId xmlns:p14="http://schemas.microsoft.com/office/powerpoint/2010/main" val="21302490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00108"/>
            <a:ext cx="8640960" cy="5309212"/>
          </a:xfrm>
        </p:spPr>
        <p:txBody>
          <a:bodyPr>
            <a:noAutofit/>
          </a:bodyPr>
          <a:lstStyle/>
          <a:p>
            <a:pPr marL="228600" indent="-228600"/>
            <a:r>
              <a:rPr lang="en-GB" sz="1800" dirty="0" smtClean="0">
                <a:latin typeface="Calibri" pitchFamily="34" charset="0"/>
              </a:rPr>
              <a:t>A </a:t>
            </a:r>
            <a:r>
              <a:rPr lang="en-GB" sz="1800" dirty="0">
                <a:latin typeface="Calibri" pitchFamily="34" charset="0"/>
              </a:rPr>
              <a:t>database table is similar in appearance to a spreadsheet, in that data is stored in rows and columns (flat file). As a result, it is usually quite easy to import a spreadsheet into a database table.  The main difference between storing your data in a spreadsheet and storing it in a database is in how the data is organized.</a:t>
            </a:r>
          </a:p>
          <a:p>
            <a:pPr marL="228600" indent="-228600"/>
            <a:r>
              <a:rPr lang="en-GB" sz="1800" dirty="0">
                <a:latin typeface="Calibri" pitchFamily="34" charset="0"/>
              </a:rPr>
              <a:t>Database creation software comes in two kinds, standard package software like Access, </a:t>
            </a:r>
            <a:r>
              <a:rPr lang="en-GB" sz="1800" dirty="0" smtClean="0">
                <a:latin typeface="Calibri" pitchFamily="34" charset="0"/>
              </a:rPr>
              <a:t>Fox, OneNote</a:t>
            </a:r>
            <a:r>
              <a:rPr lang="en-GB" sz="1800" dirty="0">
                <a:latin typeface="Calibri" pitchFamily="34" charset="0"/>
              </a:rPr>
              <a:t>, Works, </a:t>
            </a:r>
            <a:r>
              <a:rPr lang="en-GB" sz="1800" dirty="0" err="1">
                <a:latin typeface="Calibri" pitchFamily="34" charset="0"/>
              </a:rPr>
              <a:t>OpenOffice</a:t>
            </a:r>
            <a:r>
              <a:rPr lang="en-GB" sz="1800" dirty="0">
                <a:latin typeface="Calibri" pitchFamily="34" charset="0"/>
              </a:rPr>
              <a:t> and data integrated software like </a:t>
            </a:r>
            <a:r>
              <a:rPr lang="en-GB" sz="1800" dirty="0" err="1" smtClean="0">
                <a:latin typeface="Calibri" pitchFamily="34" charset="0"/>
              </a:rPr>
              <a:t>MySql</a:t>
            </a:r>
            <a:r>
              <a:rPr lang="en-GB" sz="1800" dirty="0" smtClean="0">
                <a:latin typeface="Calibri" pitchFamily="34" charset="0"/>
              </a:rPr>
              <a:t> and </a:t>
            </a:r>
            <a:r>
              <a:rPr lang="en-GB" sz="1800" dirty="0" err="1" smtClean="0">
                <a:latin typeface="Calibri" pitchFamily="34" charset="0"/>
              </a:rPr>
              <a:t>JQuery</a:t>
            </a:r>
            <a:r>
              <a:rPr lang="en-GB" sz="1800" dirty="0" smtClean="0">
                <a:latin typeface="Calibri" pitchFamily="34" charset="0"/>
              </a:rPr>
              <a:t>.</a:t>
            </a:r>
            <a:endParaRPr lang="en-GB" sz="1800" dirty="0">
              <a:latin typeface="Calibri" pitchFamily="34" charset="0"/>
            </a:endParaRPr>
          </a:p>
          <a:p>
            <a:pPr marL="228600" indent="-228600"/>
            <a:r>
              <a:rPr lang="en-GB" sz="1800" b="1" dirty="0">
                <a:latin typeface="Calibri" pitchFamily="34" charset="0"/>
              </a:rPr>
              <a:t>Standard Package</a:t>
            </a:r>
            <a:r>
              <a:rPr lang="en-GB" sz="1800" dirty="0">
                <a:latin typeface="Calibri" pitchFamily="34" charset="0"/>
              </a:rPr>
              <a:t> – </a:t>
            </a:r>
            <a:r>
              <a:rPr lang="en-GB" sz="1800" dirty="0" smtClean="0">
                <a:latin typeface="Calibri" pitchFamily="34" charset="0"/>
              </a:rPr>
              <a:t>These work like any other stand alone packages, they manage information in tables, produce queries, reports, searches, are linked with relationships etc. They work independent of Web Sites but can be used to manage information offline, customer orders, invoices etc. There is a degree of compatibility and serve their function.</a:t>
            </a:r>
            <a:endParaRPr lang="en-GB" sz="1800" dirty="0">
              <a:latin typeface="Calibri" pitchFamily="34" charset="0"/>
            </a:endParaRPr>
          </a:p>
          <a:p>
            <a:pPr marL="228600" indent="-228600"/>
            <a:r>
              <a:rPr lang="en-GB" sz="1800" b="1" dirty="0">
                <a:latin typeface="Calibri" pitchFamily="34" charset="0"/>
              </a:rPr>
              <a:t>Data </a:t>
            </a:r>
            <a:r>
              <a:rPr lang="en-GB" sz="1800" b="1" dirty="0" smtClean="0">
                <a:latin typeface="Calibri" pitchFamily="34" charset="0"/>
              </a:rPr>
              <a:t>Integrated</a:t>
            </a:r>
            <a:r>
              <a:rPr lang="en-GB" sz="1800" dirty="0" smtClean="0">
                <a:latin typeface="Calibri" pitchFamily="34" charset="0"/>
              </a:rPr>
              <a:t> – Programs such as </a:t>
            </a:r>
            <a:r>
              <a:rPr lang="en-GB" sz="1800" dirty="0" err="1" smtClean="0">
                <a:latin typeface="Calibri" pitchFamily="34" charset="0"/>
              </a:rPr>
              <a:t>MySql</a:t>
            </a:r>
            <a:r>
              <a:rPr lang="en-GB" sz="1800" dirty="0" smtClean="0">
                <a:latin typeface="Calibri" pitchFamily="34" charset="0"/>
              </a:rPr>
              <a:t>, Ajax, </a:t>
            </a:r>
            <a:r>
              <a:rPr lang="en-GB" sz="1800" dirty="0" err="1" smtClean="0">
                <a:latin typeface="Calibri" pitchFamily="34" charset="0"/>
              </a:rPr>
              <a:t>Jquery</a:t>
            </a:r>
            <a:r>
              <a:rPr lang="en-GB" sz="1800" dirty="0" smtClean="0">
                <a:latin typeface="Calibri" pitchFamily="34" charset="0"/>
              </a:rPr>
              <a:t> work within websites to produce functionality to sites. When a user logs in to a site it picks up the information to the database and allows the user to access information from prior experience. This could be customisation of the layout, their bills, their orders, their music of files on a cloud. Everything on a website that knows the user is used in this way from Amazons recommends to Welcome displays.</a:t>
            </a:r>
            <a:endParaRPr lang="en-GB" sz="1800" dirty="0">
              <a:latin typeface="Calibri" pitchFamily="34" charset="0"/>
            </a:endParaRPr>
          </a:p>
          <a:p>
            <a:pPr marL="228600" lvl="1">
              <a:buClr>
                <a:schemeClr val="accent1"/>
              </a:buClr>
              <a:buSzPct val="70000"/>
              <a:defRPr/>
            </a:pPr>
            <a:r>
              <a:rPr lang="en-GB" sz="1600" b="1" dirty="0" smtClean="0"/>
              <a:t>P1.6 – Task 6</a:t>
            </a:r>
            <a:r>
              <a:rPr lang="en-GB" sz="1600" dirty="0" smtClean="0"/>
              <a:t> </a:t>
            </a:r>
            <a:r>
              <a:rPr lang="en-GB" sz="1600" dirty="0"/>
              <a:t>– </a:t>
            </a:r>
            <a:r>
              <a:rPr lang="en-GB" sz="1600" dirty="0" smtClean="0"/>
              <a:t>Describe and give examples of Standard and Integrated database functions and describe their uses within an e-commerce site.</a:t>
            </a:r>
            <a:endParaRPr lang="en-GB" sz="1600" dirty="0"/>
          </a:p>
        </p:txBody>
      </p:sp>
      <p:sp>
        <p:nvSpPr>
          <p:cNvPr id="3" name="Title 2"/>
          <p:cNvSpPr>
            <a:spLocks noGrp="1"/>
          </p:cNvSpPr>
          <p:nvPr>
            <p:ph type="title"/>
          </p:nvPr>
        </p:nvSpPr>
        <p:spPr/>
        <p:txBody>
          <a:bodyPr>
            <a:normAutofit/>
          </a:bodyPr>
          <a:lstStyle/>
          <a:p>
            <a:r>
              <a:rPr lang="en-GB" sz="3200" dirty="0" smtClean="0"/>
              <a:t>P1.6 </a:t>
            </a:r>
            <a:r>
              <a:rPr lang="en-GB" sz="3200" dirty="0"/>
              <a:t>- Web Software – </a:t>
            </a:r>
            <a:r>
              <a:rPr lang="en-GB" sz="3200" dirty="0" smtClean="0"/>
              <a:t>Database Software</a:t>
            </a:r>
            <a:endParaRPr lang="en-GB" sz="3200" dirty="0"/>
          </a:p>
        </p:txBody>
      </p:sp>
    </p:spTree>
    <p:extLst>
      <p:ext uri="{BB962C8B-B14F-4D97-AF65-F5344CB8AC3E}">
        <p14:creationId xmlns:p14="http://schemas.microsoft.com/office/powerpoint/2010/main" val="31090787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GB" dirty="0" smtClean="0"/>
              <a:t>A </a:t>
            </a:r>
            <a:r>
              <a:rPr lang="en-GB" b="1" dirty="0" smtClean="0"/>
              <a:t>Port</a:t>
            </a:r>
            <a:r>
              <a:rPr lang="en-GB" dirty="0" smtClean="0"/>
              <a:t> </a:t>
            </a:r>
            <a:r>
              <a:rPr lang="en-GB" dirty="0"/>
              <a:t>is an </a:t>
            </a:r>
            <a:r>
              <a:rPr lang="en-GB" dirty="0" smtClean="0"/>
              <a:t>application that serves </a:t>
            </a:r>
            <a:r>
              <a:rPr lang="en-GB" dirty="0"/>
              <a:t>as a communications endpoint in </a:t>
            </a:r>
            <a:r>
              <a:rPr lang="en-GB" dirty="0" smtClean="0"/>
              <a:t>an operating system, </a:t>
            </a:r>
            <a:r>
              <a:rPr lang="en-GB" dirty="0"/>
              <a:t>associated with an IP address of the host, as well as the type of protocol used for communication. The purpose of ports is to uniquely identify different applications or processes running on a single computer and thereby enable them to share a single physical connection to a packet-switched network like the Internet.</a:t>
            </a:r>
          </a:p>
          <a:p>
            <a:r>
              <a:rPr lang="en-GB" dirty="0"/>
              <a:t>The protocols that primarily use ports are the Transport Layer </a:t>
            </a:r>
            <a:r>
              <a:rPr lang="en-GB" dirty="0" smtClean="0"/>
              <a:t>protocols (</a:t>
            </a:r>
            <a:r>
              <a:rPr lang="en-GB" dirty="0"/>
              <a:t>TCP) and the User Datagram Protocol (UDP) of the Internet Protocol </a:t>
            </a:r>
            <a:r>
              <a:rPr lang="en-GB" dirty="0" smtClean="0"/>
              <a:t>Suite.</a:t>
            </a:r>
          </a:p>
          <a:p>
            <a:r>
              <a:rPr lang="en-GB" dirty="0" smtClean="0"/>
              <a:t>A </a:t>
            </a:r>
            <a:r>
              <a:rPr lang="en-GB" dirty="0"/>
              <a:t>port is identified for each address and protocol by a 16-bit number, commonly known as the </a:t>
            </a:r>
            <a:r>
              <a:rPr lang="en-GB" b="1" dirty="0"/>
              <a:t>port number</a:t>
            </a:r>
            <a:r>
              <a:rPr lang="en-GB" dirty="0"/>
              <a:t>. The port number, added to a computer's IP address, completes the destination address for a </a:t>
            </a:r>
            <a:r>
              <a:rPr lang="en-GB" dirty="0" smtClean="0"/>
              <a:t>communications </a:t>
            </a:r>
            <a:r>
              <a:rPr lang="en-GB" dirty="0"/>
              <a:t>session. That is, data packets are routed across the network to a specific destination IP address, and then, upon reaching the destination computer, are further routed to the specific process bound to the destination port </a:t>
            </a:r>
            <a:r>
              <a:rPr lang="en-GB" dirty="0" smtClean="0"/>
              <a:t>number.</a:t>
            </a:r>
          </a:p>
          <a:p>
            <a:r>
              <a:rPr lang="en-GB" dirty="0" smtClean="0"/>
              <a:t>For example, a computer sending an email sends the command via the POP3 port (110) and then receives a response back via the SMTP computer (25). If you ring up a school (server) and the receptionist answers (DNS) you then ask for IT Support (some other port depending on why you rang). The confusing part is that they can be the same number (IP Address and Protocol)</a:t>
            </a:r>
            <a:endParaRPr lang="en-GB" dirty="0"/>
          </a:p>
          <a:p>
            <a:r>
              <a:rPr lang="en-GB" dirty="0" smtClean="0"/>
              <a:t>Of </a:t>
            </a:r>
            <a:r>
              <a:rPr lang="en-GB" dirty="0"/>
              <a:t>the thousands of </a:t>
            </a:r>
            <a:r>
              <a:rPr lang="en-GB" dirty="0" smtClean="0"/>
              <a:t>available </a:t>
            </a:r>
            <a:r>
              <a:rPr lang="en-GB" dirty="0"/>
              <a:t>ports, about 250 well-known ports are reserved by convention to identify specific service types on a </a:t>
            </a:r>
            <a:r>
              <a:rPr lang="en-GB" dirty="0" smtClean="0"/>
              <a:t>server.</a:t>
            </a:r>
            <a:endParaRPr lang="en-GB" dirty="0"/>
          </a:p>
        </p:txBody>
      </p:sp>
      <p:sp>
        <p:nvSpPr>
          <p:cNvPr id="3" name="Title 2"/>
          <p:cNvSpPr>
            <a:spLocks noGrp="1"/>
          </p:cNvSpPr>
          <p:nvPr>
            <p:ph type="title"/>
          </p:nvPr>
        </p:nvSpPr>
        <p:spPr/>
        <p:txBody>
          <a:bodyPr/>
          <a:lstStyle/>
          <a:p>
            <a:r>
              <a:rPr lang="en-GB" dirty="0"/>
              <a:t>P1.7 - Web Architecture – Ports</a:t>
            </a:r>
          </a:p>
        </p:txBody>
      </p:sp>
    </p:spTree>
    <p:extLst>
      <p:ext uri="{BB962C8B-B14F-4D97-AF65-F5344CB8AC3E}">
        <p14:creationId xmlns:p14="http://schemas.microsoft.com/office/powerpoint/2010/main" val="8143459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72607"/>
          </a:xfrm>
        </p:spPr>
        <p:txBody>
          <a:bodyPr>
            <a:noAutofit/>
          </a:bodyPr>
          <a:lstStyle/>
          <a:p>
            <a:r>
              <a:rPr lang="en-GB" sz="1600" dirty="0"/>
              <a:t>The port numbers are divided into three ranges: the well-known ports, the registered ports, and the dynamic or private ports. The well-known ports are those from 0 through 1023. Examples include:</a:t>
            </a:r>
          </a:p>
          <a:p>
            <a:r>
              <a:rPr lang="en-GB" sz="1600" dirty="0"/>
              <a:t>20 &amp; 21: File Transfer Protocol (FTP)</a:t>
            </a:r>
          </a:p>
          <a:p>
            <a:r>
              <a:rPr lang="en-GB" sz="1600" dirty="0"/>
              <a:t>22: Secure Shell (SSH)</a:t>
            </a:r>
          </a:p>
          <a:p>
            <a:r>
              <a:rPr lang="en-GB" sz="1600" dirty="0"/>
              <a:t>23: Telnet remote login service</a:t>
            </a:r>
          </a:p>
          <a:p>
            <a:r>
              <a:rPr lang="en-GB" sz="1600" dirty="0"/>
              <a:t>25: Simple Mail Transfer Protocol (SMTP)</a:t>
            </a:r>
          </a:p>
          <a:p>
            <a:r>
              <a:rPr lang="en-GB" sz="1600" dirty="0"/>
              <a:t>53: Domain Name System (DNS) service</a:t>
            </a:r>
          </a:p>
          <a:p>
            <a:r>
              <a:rPr lang="en-GB" sz="1600" dirty="0"/>
              <a:t>80: Hypertext Transfer Protocol (HTTP) used in the World Wide Web</a:t>
            </a:r>
          </a:p>
          <a:p>
            <a:r>
              <a:rPr lang="en-GB" sz="1600" dirty="0"/>
              <a:t>110: Post Office Protocol (POP3)</a:t>
            </a:r>
          </a:p>
          <a:p>
            <a:r>
              <a:rPr lang="en-GB" sz="1600" dirty="0"/>
              <a:t>119: Network News Transfer Protocol (NNTP)</a:t>
            </a:r>
          </a:p>
          <a:p>
            <a:r>
              <a:rPr lang="en-GB" sz="1600" dirty="0"/>
              <a:t>143: Internet Message Access Protocol (IMAP)</a:t>
            </a:r>
          </a:p>
          <a:p>
            <a:r>
              <a:rPr lang="en-GB" sz="1600" dirty="0"/>
              <a:t>161: Simple Network Management Protocol (SNMP)</a:t>
            </a:r>
          </a:p>
          <a:p>
            <a:r>
              <a:rPr lang="en-GB" sz="1600" dirty="0"/>
              <a:t>194: Internet Relay Chat (IRC)</a:t>
            </a:r>
          </a:p>
          <a:p>
            <a:r>
              <a:rPr lang="en-GB" sz="1600" dirty="0"/>
              <a:t>443: HTTP Secure (HTTPS)</a:t>
            </a:r>
          </a:p>
          <a:p>
            <a:r>
              <a:rPr lang="en-GB" sz="1600" dirty="0"/>
              <a:t>465: SMTP Secure (SMTPS</a:t>
            </a:r>
            <a:r>
              <a:rPr lang="en-GB" sz="1600" dirty="0" smtClean="0"/>
              <a:t>)</a:t>
            </a:r>
          </a:p>
          <a:p>
            <a:pPr marL="365760" lvl="1" indent="-256032">
              <a:spcBef>
                <a:spcPts val="400"/>
              </a:spcBef>
              <a:buSzPct val="68000"/>
              <a:buFont typeface="Wingdings 3"/>
              <a:buChar char=""/>
            </a:pPr>
            <a:r>
              <a:rPr lang="en-GB" sz="1600" b="1" dirty="0" smtClean="0"/>
              <a:t>P1.7 </a:t>
            </a:r>
            <a:r>
              <a:rPr lang="en-GB" sz="1600" b="1" dirty="0"/>
              <a:t>– Task </a:t>
            </a:r>
            <a:r>
              <a:rPr lang="en-GB" sz="1600" b="1" dirty="0" smtClean="0"/>
              <a:t>7 </a:t>
            </a:r>
            <a:r>
              <a:rPr lang="en-GB" sz="1600" b="1" dirty="0"/>
              <a:t>– </a:t>
            </a:r>
            <a:r>
              <a:rPr lang="en-GB" sz="1600" dirty="0"/>
              <a:t>Describe </a:t>
            </a:r>
            <a:r>
              <a:rPr lang="en-GB" sz="1600" dirty="0" smtClean="0"/>
              <a:t>what Ports are and </a:t>
            </a:r>
            <a:r>
              <a:rPr lang="en-GB" sz="1600" dirty="0"/>
              <a:t>give examples of </a:t>
            </a:r>
            <a:r>
              <a:rPr lang="en-GB" sz="1600" dirty="0" smtClean="0"/>
              <a:t>their </a:t>
            </a:r>
            <a:r>
              <a:rPr lang="en-GB" sz="1600" dirty="0"/>
              <a:t>functions and describe </a:t>
            </a:r>
            <a:r>
              <a:rPr lang="en-GB" sz="1600" dirty="0" smtClean="0"/>
              <a:t>the need to clarify these functions within </a:t>
            </a:r>
            <a:r>
              <a:rPr lang="en-GB" sz="1600" dirty="0"/>
              <a:t>an e-commerce </a:t>
            </a:r>
            <a:r>
              <a:rPr lang="en-GB" sz="1600" dirty="0" smtClean="0"/>
              <a:t>site.</a:t>
            </a:r>
            <a:endParaRPr lang="en-GB" sz="1600" dirty="0"/>
          </a:p>
        </p:txBody>
      </p:sp>
      <p:sp>
        <p:nvSpPr>
          <p:cNvPr id="3" name="Title 2"/>
          <p:cNvSpPr>
            <a:spLocks noGrp="1"/>
          </p:cNvSpPr>
          <p:nvPr>
            <p:ph type="title"/>
          </p:nvPr>
        </p:nvSpPr>
        <p:spPr/>
        <p:txBody>
          <a:bodyPr/>
          <a:lstStyle/>
          <a:p>
            <a:r>
              <a:rPr lang="en-GB" dirty="0"/>
              <a:t>P1.7 - Web Architecture – Ports</a:t>
            </a:r>
          </a:p>
        </p:txBody>
      </p:sp>
    </p:spTree>
    <p:extLst>
      <p:ext uri="{BB962C8B-B14F-4D97-AF65-F5344CB8AC3E}">
        <p14:creationId xmlns:p14="http://schemas.microsoft.com/office/powerpoint/2010/main" val="15908956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3645024"/>
            <a:ext cx="8784976" cy="2808312"/>
          </a:xfrm>
        </p:spPr>
        <p:txBody>
          <a:bodyPr>
            <a:noAutofit/>
          </a:bodyPr>
          <a:lstStyle/>
          <a:p>
            <a:pPr marL="0" indent="0">
              <a:buNone/>
            </a:pPr>
            <a:r>
              <a:rPr lang="en-GB" sz="2000" b="1" dirty="0" smtClean="0">
                <a:latin typeface="Calibri" pitchFamily="34" charset="0"/>
              </a:rPr>
              <a:t>Transmission Control Protocol (TCP): Provides reliable connection oriented </a:t>
            </a:r>
            <a:r>
              <a:rPr lang="en-GB" sz="2000" dirty="0" smtClean="0">
                <a:latin typeface="Calibri" pitchFamily="34" charset="0"/>
              </a:rPr>
              <a:t>transmission between two hosts. TCP establishes a session between hosts, and then ensures delivery of packets between the hosts. </a:t>
            </a:r>
          </a:p>
          <a:p>
            <a:pPr marL="0" indent="0">
              <a:buNone/>
            </a:pPr>
            <a:r>
              <a:rPr lang="en-GB" sz="2000" b="1" dirty="0" smtClean="0">
                <a:latin typeface="Calibri" pitchFamily="34" charset="0"/>
              </a:rPr>
              <a:t>Internet Protocol (IP): A routable protocol that uses IP addresses to </a:t>
            </a:r>
            <a:r>
              <a:rPr lang="en-GB" sz="2000" dirty="0" smtClean="0">
                <a:latin typeface="Calibri" pitchFamily="34" charset="0"/>
              </a:rPr>
              <a:t>deliver packets to network devices. IP is an intentionally unreliable protocol, so it doesn’t guarantee delivery of information. It works on the Network layer of the TCP and communicates with these devices to provide a function, printing, internet access, file access, communication. It does not operate applications but initiates communication. </a:t>
            </a:r>
          </a:p>
        </p:txBody>
      </p:sp>
      <p:sp>
        <p:nvSpPr>
          <p:cNvPr id="3" name="Title 2"/>
          <p:cNvSpPr>
            <a:spLocks noGrp="1"/>
          </p:cNvSpPr>
          <p:nvPr>
            <p:ph type="title"/>
          </p:nvPr>
        </p:nvSpPr>
        <p:spPr>
          <a:xfrm>
            <a:off x="395536" y="130622"/>
            <a:ext cx="8229600" cy="850106"/>
          </a:xfrm>
        </p:spPr>
        <p:txBody>
          <a:bodyPr>
            <a:normAutofit fontScale="90000"/>
          </a:bodyPr>
          <a:lstStyle/>
          <a:p>
            <a:r>
              <a:rPr lang="en-GB" dirty="0" smtClean="0"/>
              <a:t>P1.8 - </a:t>
            </a:r>
            <a:r>
              <a:rPr lang="en-GB" dirty="0"/>
              <a:t>Web Architecture – </a:t>
            </a:r>
            <a:r>
              <a:rPr lang="en-GB" dirty="0" smtClean="0"/>
              <a:t>Protocols</a:t>
            </a:r>
            <a:endParaRPr lang="en-GB" dirty="0"/>
          </a:p>
        </p:txBody>
      </p:sp>
      <p:pic>
        <p:nvPicPr>
          <p:cNvPr id="27650" name="Picture 2"/>
          <p:cNvPicPr>
            <a:picLocks noChangeAspect="1" noChangeArrowheads="1"/>
          </p:cNvPicPr>
          <p:nvPr/>
        </p:nvPicPr>
        <p:blipFill>
          <a:blip r:embed="rId2" cstate="print"/>
          <a:srcRect l="39272" t="44055" r="31197" b="30430"/>
          <a:stretch>
            <a:fillRect/>
          </a:stretch>
        </p:blipFill>
        <p:spPr bwMode="auto">
          <a:xfrm>
            <a:off x="5543600" y="980728"/>
            <a:ext cx="3600400" cy="1944216"/>
          </a:xfrm>
          <a:prstGeom prst="rect">
            <a:avLst/>
          </a:prstGeom>
          <a:noFill/>
          <a:ln w="9525">
            <a:noFill/>
            <a:miter lim="800000"/>
            <a:headEnd/>
            <a:tailEnd/>
          </a:ln>
        </p:spPr>
      </p:pic>
      <p:sp>
        <p:nvSpPr>
          <p:cNvPr id="5" name="TextBox 4"/>
          <p:cNvSpPr txBox="1"/>
          <p:nvPr/>
        </p:nvSpPr>
        <p:spPr>
          <a:xfrm>
            <a:off x="323528" y="980728"/>
            <a:ext cx="5112568" cy="2554545"/>
          </a:xfrm>
          <a:prstGeom prst="rect">
            <a:avLst/>
          </a:prstGeom>
          <a:noFill/>
        </p:spPr>
        <p:txBody>
          <a:bodyPr wrap="square" rtlCol="0">
            <a:spAutoFit/>
          </a:bodyPr>
          <a:lstStyle/>
          <a:p>
            <a:r>
              <a:rPr lang="en-GB" sz="2000" b="1" i="1" dirty="0" smtClean="0">
                <a:latin typeface="Calibri" pitchFamily="34" charset="0"/>
              </a:rPr>
              <a:t>AppleTalk</a:t>
            </a:r>
            <a:r>
              <a:rPr lang="en-GB" sz="2000" dirty="0" smtClean="0">
                <a:latin typeface="Calibri" pitchFamily="34" charset="0"/>
              </a:rPr>
              <a:t> - Apple computers have their own suite of network protocols known as AppleTalk because of the language barrier between operating systems and hardware differences. The AppleTalk suite includes a Physical and Data Link layer protocol called </a:t>
            </a:r>
            <a:r>
              <a:rPr lang="en-GB" sz="2000" dirty="0" err="1" smtClean="0">
                <a:latin typeface="Calibri" pitchFamily="34" charset="0"/>
              </a:rPr>
              <a:t>LocalTalk</a:t>
            </a:r>
            <a:r>
              <a:rPr lang="en-GB" sz="2000" dirty="0" smtClean="0">
                <a:latin typeface="Calibri" pitchFamily="34" charset="0"/>
              </a:rPr>
              <a:t>, but can also work with standard lower level protocols, including Ethernet and Token Ring.</a:t>
            </a:r>
          </a:p>
        </p:txBody>
      </p:sp>
    </p:spTree>
    <p:extLst>
      <p:ext uri="{BB962C8B-B14F-4D97-AF65-F5344CB8AC3E}">
        <p14:creationId xmlns:p14="http://schemas.microsoft.com/office/powerpoint/2010/main" val="29447610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3212976"/>
            <a:ext cx="4320480" cy="2304256"/>
          </a:xfrm>
        </p:spPr>
        <p:txBody>
          <a:bodyPr>
            <a:noAutofit/>
          </a:bodyPr>
          <a:lstStyle/>
          <a:p>
            <a:pPr marL="0" indent="0">
              <a:buNone/>
            </a:pPr>
            <a:r>
              <a:rPr lang="en-GB" sz="1800" b="1" dirty="0" smtClean="0">
                <a:latin typeface="Calibri" pitchFamily="34" charset="0"/>
              </a:rPr>
              <a:t>802.2 - </a:t>
            </a:r>
            <a:r>
              <a:rPr lang="en-GB" sz="1800" dirty="0" smtClean="0">
                <a:latin typeface="Calibri" pitchFamily="34" charset="0"/>
              </a:rPr>
              <a:t>A joint standard, IEEE 802.2, was created for the Logical Link Control (LLC) layer of all systems. In other words, the LAN link layer has been divided into two sub-layers. The bottom MAC layer—partially overlapping the physical layer—deals with access to the communication medium. The top LLC layer enables you to initiate, administer, and terminate logical connections between individual LAN stations. </a:t>
            </a:r>
          </a:p>
        </p:txBody>
      </p:sp>
      <p:sp>
        <p:nvSpPr>
          <p:cNvPr id="3" name="Title 2"/>
          <p:cNvSpPr>
            <a:spLocks noGrp="1"/>
          </p:cNvSpPr>
          <p:nvPr>
            <p:ph type="title"/>
          </p:nvPr>
        </p:nvSpPr>
        <p:spPr>
          <a:xfrm>
            <a:off x="395536" y="130622"/>
            <a:ext cx="8229600" cy="850106"/>
          </a:xfrm>
        </p:spPr>
        <p:txBody>
          <a:bodyPr>
            <a:normAutofit fontScale="90000"/>
          </a:bodyPr>
          <a:lstStyle/>
          <a:p>
            <a:r>
              <a:rPr lang="en-GB" dirty="0"/>
              <a:t>P1.8 - Web Architecture – Protocols</a:t>
            </a:r>
          </a:p>
        </p:txBody>
      </p:sp>
      <p:pic>
        <p:nvPicPr>
          <p:cNvPr id="28674" name="Picture 2"/>
          <p:cNvPicPr>
            <a:picLocks noChangeAspect="1" noChangeArrowheads="1"/>
          </p:cNvPicPr>
          <p:nvPr/>
        </p:nvPicPr>
        <p:blipFill>
          <a:blip r:embed="rId2" cstate="print"/>
          <a:srcRect l="32184" t="30825" r="30016" b="43660"/>
          <a:stretch>
            <a:fillRect/>
          </a:stretch>
        </p:blipFill>
        <p:spPr bwMode="auto">
          <a:xfrm>
            <a:off x="4499992" y="3501008"/>
            <a:ext cx="4437827" cy="1872208"/>
          </a:xfrm>
          <a:prstGeom prst="rect">
            <a:avLst/>
          </a:prstGeom>
          <a:noFill/>
          <a:ln w="9525">
            <a:noFill/>
            <a:miter lim="800000"/>
            <a:headEnd/>
            <a:tailEnd/>
          </a:ln>
        </p:spPr>
      </p:pic>
      <p:sp>
        <p:nvSpPr>
          <p:cNvPr id="5" name="TextBox 4"/>
          <p:cNvSpPr txBox="1"/>
          <p:nvPr/>
        </p:nvSpPr>
        <p:spPr>
          <a:xfrm>
            <a:off x="251520" y="836713"/>
            <a:ext cx="8640960" cy="2246769"/>
          </a:xfrm>
          <a:prstGeom prst="rect">
            <a:avLst/>
          </a:prstGeom>
          <a:noFill/>
        </p:spPr>
        <p:txBody>
          <a:bodyPr wrap="square" rtlCol="0">
            <a:spAutoFit/>
          </a:bodyPr>
          <a:lstStyle/>
          <a:p>
            <a:r>
              <a:rPr lang="en-GB" sz="2000" dirty="0" smtClean="0">
                <a:latin typeface="Calibri" pitchFamily="34" charset="0"/>
              </a:rPr>
              <a:t>Several LAN systems have been created independently from each other. Ethernet II is still used. Some years ago, the Institute of Electrical and Electronics Engineers (IEEE) came up with a project. The aim of this project was to unify existing initiatives and work out standards for particular LAN types (e.g. Ethernet, </a:t>
            </a:r>
            <a:r>
              <a:rPr lang="en-GB" sz="2000" dirty="0" err="1" smtClean="0">
                <a:latin typeface="Calibri" pitchFamily="34" charset="0"/>
              </a:rPr>
              <a:t>Arcnet</a:t>
            </a:r>
            <a:r>
              <a:rPr lang="en-GB" sz="2000" dirty="0" smtClean="0">
                <a:latin typeface="Calibri" pitchFamily="34" charset="0"/>
              </a:rPr>
              <a:t>, Token Ring, etc). These standards described the Media Access Control (MAC) layer for each type. The IEEE 802.3 standard was created for Ethernet, IEEE 802.4 for Token Bus, IEEE 802.5 for Token Ring, and so on. </a:t>
            </a:r>
            <a:endParaRPr lang="en-GB" sz="2000" dirty="0">
              <a:latin typeface="Calibri" pitchFamily="34" charset="0"/>
            </a:endParaRPr>
          </a:p>
        </p:txBody>
      </p:sp>
    </p:spTree>
    <p:extLst>
      <p:ext uri="{BB962C8B-B14F-4D97-AF65-F5344CB8AC3E}">
        <p14:creationId xmlns:p14="http://schemas.microsoft.com/office/powerpoint/2010/main" val="7199923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30622"/>
            <a:ext cx="8229600" cy="850106"/>
          </a:xfrm>
        </p:spPr>
        <p:txBody>
          <a:bodyPr>
            <a:normAutofit fontScale="90000"/>
          </a:bodyPr>
          <a:lstStyle/>
          <a:p>
            <a:r>
              <a:rPr lang="en-GB" dirty="0"/>
              <a:t>P1.8 - Web Architecture – Protocols</a:t>
            </a:r>
          </a:p>
        </p:txBody>
      </p:sp>
      <p:sp>
        <p:nvSpPr>
          <p:cNvPr id="6" name="TextBox 5"/>
          <p:cNvSpPr txBox="1"/>
          <p:nvPr/>
        </p:nvSpPr>
        <p:spPr>
          <a:xfrm>
            <a:off x="179512" y="1052736"/>
            <a:ext cx="4968552" cy="2800767"/>
          </a:xfrm>
          <a:prstGeom prst="rect">
            <a:avLst/>
          </a:prstGeom>
          <a:noFill/>
        </p:spPr>
        <p:txBody>
          <a:bodyPr wrap="square" rtlCol="0">
            <a:spAutoFit/>
          </a:bodyPr>
          <a:lstStyle/>
          <a:p>
            <a:r>
              <a:rPr lang="en-GB" sz="1600" b="1" i="1" dirty="0" smtClean="0">
                <a:latin typeface="Calibri" pitchFamily="34" charset="0"/>
              </a:rPr>
              <a:t>802.3 or Ethernet </a:t>
            </a:r>
            <a:r>
              <a:rPr lang="en-GB" sz="1600" i="1" dirty="0" smtClean="0">
                <a:latin typeface="Calibri" pitchFamily="34" charset="0"/>
              </a:rPr>
              <a:t>- </a:t>
            </a:r>
            <a:r>
              <a:rPr lang="en-GB" sz="1600" dirty="0" smtClean="0">
                <a:latin typeface="Calibri" pitchFamily="34" charset="0"/>
              </a:rPr>
              <a:t>Ethernet has been around in various forms since the early 1970s. The current incarnation of Ethernet is defined by the IEEE standard known as 802.3. Various types of Ethernet operate at different speeds and use different types of media. However, all the versions of Ethernet are compatible with each other, so you can mix and match them on the same network by using devices such as bridges, hubs, and switches to link network segments that use different types of media.</a:t>
            </a:r>
          </a:p>
          <a:p>
            <a:r>
              <a:rPr lang="en-GB" sz="1600" dirty="0" smtClean="0">
                <a:latin typeface="Calibri" pitchFamily="34" charset="0"/>
              </a:rPr>
              <a:t>This is pretty much the standard used in computers, speeds vary but the technology stays the same. </a:t>
            </a:r>
          </a:p>
        </p:txBody>
      </p:sp>
      <p:sp>
        <p:nvSpPr>
          <p:cNvPr id="8" name="TextBox 7"/>
          <p:cNvSpPr txBox="1"/>
          <p:nvPr/>
        </p:nvSpPr>
        <p:spPr>
          <a:xfrm>
            <a:off x="179512" y="3947572"/>
            <a:ext cx="8640960" cy="2031325"/>
          </a:xfrm>
          <a:prstGeom prst="rect">
            <a:avLst/>
          </a:prstGeom>
          <a:noFill/>
        </p:spPr>
        <p:txBody>
          <a:bodyPr wrap="square" rtlCol="0">
            <a:spAutoFit/>
          </a:bodyPr>
          <a:lstStyle/>
          <a:p>
            <a:r>
              <a:rPr lang="en-GB" b="1" dirty="0" smtClean="0">
                <a:latin typeface="Calibri" pitchFamily="34" charset="0"/>
              </a:rPr>
              <a:t>802.5 </a:t>
            </a:r>
            <a:r>
              <a:rPr lang="en-GB" dirty="0" smtClean="0">
                <a:latin typeface="Calibri" pitchFamily="34" charset="0"/>
              </a:rPr>
              <a:t>– Put simply this is the network card that pushes the technology behind Token Rings. This card addressing managed the tokens, sends the information around the network looking for the outlet for the information and gathering in the tokens sent out by users. When it receives the token and deals with it, the information is changed on the users machine to indicate that the token has been received and dealt with. The card then discards additional requests from the network to process the information again unless the user requests that the information is different or has changed.</a:t>
            </a:r>
            <a:endParaRPr lang="en-GB" dirty="0">
              <a:latin typeface="Calibri" pitchFamily="34" charset="0"/>
            </a:endParaRPr>
          </a:p>
        </p:txBody>
      </p:sp>
      <p:pic>
        <p:nvPicPr>
          <p:cNvPr id="29698" name="Picture 2"/>
          <p:cNvPicPr>
            <a:picLocks noChangeAspect="1" noChangeArrowheads="1"/>
          </p:cNvPicPr>
          <p:nvPr/>
        </p:nvPicPr>
        <p:blipFill>
          <a:blip r:embed="rId2" cstate="print"/>
          <a:srcRect l="38091" t="38385" r="31788" b="38935"/>
          <a:stretch>
            <a:fillRect/>
          </a:stretch>
        </p:blipFill>
        <p:spPr bwMode="auto">
          <a:xfrm>
            <a:off x="5292080" y="1052736"/>
            <a:ext cx="3851920" cy="2016224"/>
          </a:xfrm>
          <a:prstGeom prst="rect">
            <a:avLst/>
          </a:prstGeom>
          <a:noFill/>
          <a:ln w="9525">
            <a:noFill/>
            <a:miter lim="800000"/>
            <a:headEnd/>
            <a:tailEnd/>
          </a:ln>
        </p:spPr>
      </p:pic>
    </p:spTree>
    <p:extLst>
      <p:ext uri="{BB962C8B-B14F-4D97-AF65-F5344CB8AC3E}">
        <p14:creationId xmlns:p14="http://schemas.microsoft.com/office/powerpoint/2010/main" val="23261762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12968" cy="5184576"/>
          </a:xfrm>
        </p:spPr>
        <p:txBody>
          <a:bodyPr>
            <a:noAutofit/>
          </a:bodyPr>
          <a:lstStyle/>
          <a:p>
            <a:pPr marL="0" indent="0">
              <a:spcAft>
                <a:spcPts val="600"/>
              </a:spcAft>
              <a:buNone/>
            </a:pPr>
            <a:r>
              <a:rPr lang="en-GB" sz="1600" dirty="0" smtClean="0">
                <a:latin typeface="Calibri" pitchFamily="34" charset="0"/>
                <a:cs typeface="Calibri" pitchFamily="34" charset="0"/>
              </a:rPr>
              <a:t>The </a:t>
            </a:r>
            <a:r>
              <a:rPr lang="en-GB" sz="1600" b="1" dirty="0" smtClean="0">
                <a:latin typeface="Calibri" pitchFamily="34" charset="0"/>
                <a:cs typeface="Calibri" pitchFamily="34" charset="0"/>
              </a:rPr>
              <a:t>User Datagram Protocol (or UDP) </a:t>
            </a:r>
            <a:r>
              <a:rPr lang="en-GB" sz="1600" dirty="0" smtClean="0">
                <a:latin typeface="Calibri" pitchFamily="34" charset="0"/>
                <a:cs typeface="Calibri" pitchFamily="34" charset="0"/>
              </a:rPr>
              <a:t>is a connectionless Transport layer protocol that is used when the overhead of a connection is not required. After UDP has placed a packet on the network (via the IP protocol), it forgets about it. UDP doesn’t guarantee that the packet actually arrives at its destination. Most applications that use UDP simply wait for any replies expected as a result of packets sent via UDP. If a reply doesn’t arrive within a certain period of time, the application either sends the packet again or gives up.</a:t>
            </a:r>
          </a:p>
          <a:p>
            <a:pPr marL="0" indent="0">
              <a:spcAft>
                <a:spcPts val="600"/>
              </a:spcAft>
              <a:buNone/>
            </a:pPr>
            <a:r>
              <a:rPr lang="en-GB" sz="1600" dirty="0" smtClean="0">
                <a:latin typeface="Calibri" pitchFamily="34" charset="0"/>
                <a:cs typeface="Calibri" pitchFamily="34" charset="0"/>
              </a:rPr>
              <a:t>Probably the best-known Application layer protocol that uses UDP is DNS, the Domain Name System. When an application needs to access a domain name such as www.brookeweston.org, DNS sends a UDP packet to a DNS server to look up the domain. When the server finds the domain, it returns the domain’s IP address in another UDP packet. (Actually, the process is much more complicated than that.</a:t>
            </a:r>
          </a:p>
          <a:p>
            <a:pPr marL="0" indent="0">
              <a:spcAft>
                <a:spcPts val="600"/>
              </a:spcAft>
              <a:buNone/>
            </a:pPr>
            <a:r>
              <a:rPr lang="en-GB" sz="1600" b="1" dirty="0" smtClean="0">
                <a:latin typeface="Calibri" pitchFamily="34" charset="0"/>
                <a:cs typeface="Calibri" pitchFamily="34" charset="0"/>
              </a:rPr>
              <a:t>FDDI -  Fibre Distributed Data Interface</a:t>
            </a:r>
            <a:r>
              <a:rPr lang="en-GB" sz="1600" dirty="0" smtClean="0">
                <a:latin typeface="Calibri" pitchFamily="34" charset="0"/>
                <a:cs typeface="Calibri" pitchFamily="34" charset="0"/>
              </a:rPr>
              <a:t>, a 100Mbps network standard used with fibre-optic backbone. When FDDI is used, FDDI/Ethernet bridges connect Ethernet segments to the backbone. Fibre optic cabling and fibre optic data management is expensive but it manages large networks and traffic at a far faster speed. The FDDI cards manage the information transfer rate along those lines, sending on further information when the router or server receives the first sections.</a:t>
            </a:r>
          </a:p>
          <a:p>
            <a:pPr marL="0" indent="0">
              <a:spcAft>
                <a:spcPts val="600"/>
              </a:spcAft>
              <a:buNone/>
            </a:pPr>
            <a:r>
              <a:rPr lang="en-GB" sz="1600" b="1" dirty="0" smtClean="0">
                <a:latin typeface="Calibri" pitchFamily="34" charset="0"/>
                <a:cs typeface="Calibri" pitchFamily="34" charset="0"/>
              </a:rPr>
              <a:t>P1.8 </a:t>
            </a:r>
            <a:r>
              <a:rPr lang="en-GB" sz="1600" b="1" dirty="0">
                <a:latin typeface="Calibri" pitchFamily="34" charset="0"/>
                <a:cs typeface="Calibri" pitchFamily="34" charset="0"/>
              </a:rPr>
              <a:t>– Task 8 – </a:t>
            </a:r>
            <a:r>
              <a:rPr lang="en-GB" sz="1600" dirty="0">
                <a:latin typeface="Calibri" pitchFamily="34" charset="0"/>
                <a:cs typeface="Calibri" pitchFamily="34" charset="0"/>
              </a:rPr>
              <a:t>Describe what Protocols are and give examples of their functions and describe the need to clarify these functions within an e-commerce site</a:t>
            </a:r>
            <a:r>
              <a:rPr lang="en-GB" sz="1600" dirty="0" smtClean="0">
                <a:latin typeface="Calibri" pitchFamily="34" charset="0"/>
                <a:cs typeface="Calibri" pitchFamily="34" charset="0"/>
              </a:rPr>
              <a:t>.</a:t>
            </a:r>
          </a:p>
        </p:txBody>
      </p:sp>
      <p:sp>
        <p:nvSpPr>
          <p:cNvPr id="3" name="Title 2"/>
          <p:cNvSpPr>
            <a:spLocks noGrp="1"/>
          </p:cNvSpPr>
          <p:nvPr>
            <p:ph type="title"/>
          </p:nvPr>
        </p:nvSpPr>
        <p:spPr>
          <a:xfrm>
            <a:off x="395536" y="130622"/>
            <a:ext cx="8229600" cy="850106"/>
          </a:xfrm>
        </p:spPr>
        <p:txBody>
          <a:bodyPr>
            <a:normAutofit fontScale="90000"/>
          </a:bodyPr>
          <a:lstStyle/>
          <a:p>
            <a:r>
              <a:rPr lang="en-GB" dirty="0"/>
              <a:t>P1.8 - Web Architecture – Protocols</a:t>
            </a:r>
          </a:p>
        </p:txBody>
      </p:sp>
      <p:graphicFrame>
        <p:nvGraphicFramePr>
          <p:cNvPr id="5" name="Table 4"/>
          <p:cNvGraphicFramePr>
            <a:graphicFrameLocks noGrp="1"/>
          </p:cNvGraphicFramePr>
          <p:nvPr>
            <p:extLst>
              <p:ext uri="{D42A27DB-BD31-4B8C-83A1-F6EECF244321}">
                <p14:modId xmlns:p14="http://schemas.microsoft.com/office/powerpoint/2010/main" val="282707640"/>
              </p:ext>
            </p:extLst>
          </p:nvPr>
        </p:nvGraphicFramePr>
        <p:xfrm>
          <a:off x="179512" y="6021288"/>
          <a:ext cx="8496945" cy="370840"/>
        </p:xfrm>
        <a:graphic>
          <a:graphicData uri="http://schemas.openxmlformats.org/drawingml/2006/table">
            <a:tbl>
              <a:tblPr firstRow="1" bandRow="1">
                <a:tableStyleId>{5C22544A-7EE6-4342-B048-85BDC9FD1C3A}</a:tableStyleId>
              </a:tblPr>
              <a:tblGrid>
                <a:gridCol w="1699389"/>
                <a:gridCol w="1699389"/>
                <a:gridCol w="1281742"/>
                <a:gridCol w="2117036"/>
                <a:gridCol w="1699389"/>
              </a:tblGrid>
              <a:tr h="370840">
                <a:tc>
                  <a:txBody>
                    <a:bodyPr/>
                    <a:lstStyle/>
                    <a:p>
                      <a:pPr algn="ctr"/>
                      <a:r>
                        <a:rPr lang="en-GB" dirty="0" smtClean="0"/>
                        <a:t>TCP/IP</a:t>
                      </a:r>
                      <a:endParaRPr lang="en-GB" dirty="0"/>
                    </a:p>
                  </a:txBody>
                  <a:tcPr/>
                </a:tc>
                <a:tc>
                  <a:txBody>
                    <a:bodyPr/>
                    <a:lstStyle/>
                    <a:p>
                      <a:pPr algn="ctr"/>
                      <a:r>
                        <a:rPr lang="en-GB" dirty="0" err="1" smtClean="0"/>
                        <a:t>Appletalk</a:t>
                      </a:r>
                      <a:endParaRPr lang="en-GB" dirty="0"/>
                    </a:p>
                  </a:txBody>
                  <a:tcPr/>
                </a:tc>
                <a:tc>
                  <a:txBody>
                    <a:bodyPr/>
                    <a:lstStyle/>
                    <a:p>
                      <a:pPr algn="ctr"/>
                      <a:r>
                        <a:rPr lang="en-GB" dirty="0" smtClean="0"/>
                        <a:t>UDP</a:t>
                      </a:r>
                      <a:endParaRPr lang="en-GB" dirty="0"/>
                    </a:p>
                  </a:txBody>
                  <a:tcPr/>
                </a:tc>
                <a:tc>
                  <a:txBody>
                    <a:bodyPr/>
                    <a:lstStyle/>
                    <a:p>
                      <a:pPr algn="ctr"/>
                      <a:r>
                        <a:rPr lang="en-GB" dirty="0" smtClean="0"/>
                        <a:t>802 standards</a:t>
                      </a:r>
                      <a:endParaRPr lang="en-GB" dirty="0"/>
                    </a:p>
                  </a:txBody>
                  <a:tcPr/>
                </a:tc>
                <a:tc>
                  <a:txBody>
                    <a:bodyPr/>
                    <a:lstStyle/>
                    <a:p>
                      <a:pPr algn="ctr"/>
                      <a:r>
                        <a:rPr lang="en-GB" dirty="0" smtClean="0"/>
                        <a:t>FDDI</a:t>
                      </a:r>
                      <a:endParaRPr lang="en-GB" dirty="0"/>
                    </a:p>
                  </a:txBody>
                  <a:tcPr/>
                </a:tc>
              </a:tr>
            </a:tbl>
          </a:graphicData>
        </a:graphic>
      </p:graphicFrame>
    </p:spTree>
    <p:extLst>
      <p:ext uri="{BB962C8B-B14F-4D97-AF65-F5344CB8AC3E}">
        <p14:creationId xmlns:p14="http://schemas.microsoft.com/office/powerpoint/2010/main" val="546457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GB" dirty="0" smtClean="0"/>
              <a:t>A </a:t>
            </a:r>
            <a:r>
              <a:rPr lang="en-GB" dirty="0"/>
              <a:t>business is thinking of going online and developing an e-commerce strategy but in order for them to decide they require some advice so that they can make an informed decision. </a:t>
            </a:r>
            <a:r>
              <a:rPr lang="en-GB" dirty="0" smtClean="0"/>
              <a:t>They will need to know the cost implications, the benefits and downsides, the hardware and software necessary to get online and manage their accounts, how the trading and business functions will work and the legal and moral implications of on-line trading. They also want to be aware of the risks involved so they can make a decision of how much of an online presence they will need to prepare.</a:t>
            </a:r>
            <a:endParaRPr lang="en-GB" dirty="0"/>
          </a:p>
          <a:p>
            <a:r>
              <a:rPr lang="en-GB" dirty="0" smtClean="0"/>
              <a:t>Develop an </a:t>
            </a:r>
            <a:r>
              <a:rPr lang="en-GB" dirty="0"/>
              <a:t>e-commerce </a:t>
            </a:r>
            <a:r>
              <a:rPr lang="en-GB" dirty="0" smtClean="0"/>
              <a:t>strategy for a local shop in order to enhance and benefit their business functions. Develop plans, target marketing, cost analysis and sketches that take into account rival strategies based on market analysis and business reviews.</a:t>
            </a:r>
          </a:p>
          <a:p>
            <a:endParaRPr lang="en-GB" dirty="0" smtClean="0"/>
          </a:p>
          <a:p>
            <a:r>
              <a:rPr lang="en-GB" b="1" dirty="0" smtClean="0"/>
              <a:t>Resources</a:t>
            </a:r>
            <a:endParaRPr lang="en-GB" b="1" dirty="0"/>
          </a:p>
          <a:p>
            <a:r>
              <a:rPr lang="en-GB" dirty="0"/>
              <a:t>Learners will need access to word processing, publisher and/ or presentation software. A selection of trade magazines such as Computing, Computer Shopper, PC advisor and Computer Weekly would be advantageous. Learners will also need access to the internet.</a:t>
            </a:r>
          </a:p>
        </p:txBody>
      </p:sp>
      <p:sp>
        <p:nvSpPr>
          <p:cNvPr id="3" name="Title 2"/>
          <p:cNvSpPr>
            <a:spLocks noGrp="1"/>
          </p:cNvSpPr>
          <p:nvPr>
            <p:ph type="title"/>
          </p:nvPr>
        </p:nvSpPr>
        <p:spPr/>
        <p:txBody>
          <a:bodyPr/>
          <a:lstStyle/>
          <a:p>
            <a:r>
              <a:rPr lang="en-GB" dirty="0" smtClean="0"/>
              <a:t>Scenario</a:t>
            </a:r>
            <a:endParaRPr lang="en-GB" dirty="0"/>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07904" y="1052736"/>
            <a:ext cx="5184576" cy="5616624"/>
          </a:xfrm>
        </p:spPr>
        <p:txBody>
          <a:bodyPr>
            <a:noAutofit/>
          </a:bodyPr>
          <a:lstStyle/>
          <a:p>
            <a:pPr>
              <a:spcAft>
                <a:spcPts val="600"/>
              </a:spcAft>
            </a:pPr>
            <a:r>
              <a:rPr lang="en-GB" sz="1700" dirty="0" smtClean="0">
                <a:latin typeface="Calibri" pitchFamily="34" charset="0"/>
              </a:rPr>
              <a:t>The TCP/IP family uses four layers while ISO OSI uses seven layers as shown in the figure above. The TCP/IP and ISO OSI systems differ from each other significantly, although they are very similar on the network and transport layers. </a:t>
            </a:r>
          </a:p>
          <a:p>
            <a:pPr>
              <a:spcAft>
                <a:spcPts val="600"/>
              </a:spcAft>
            </a:pPr>
            <a:r>
              <a:rPr lang="en-GB" sz="1700" dirty="0" smtClean="0">
                <a:latin typeface="Calibri" pitchFamily="34" charset="0"/>
              </a:rPr>
              <a:t>Except for some exceptions like SLIP or PPP, the TCP/IP family does not deal with the link and physical layers. Therefore, even on the Internet, we use the link and physical protocols of the ISO OSI model.</a:t>
            </a:r>
          </a:p>
          <a:p>
            <a:pPr>
              <a:spcAft>
                <a:spcPts val="600"/>
              </a:spcAft>
            </a:pPr>
            <a:r>
              <a:rPr lang="en-GB" sz="1700" dirty="0" smtClean="0">
                <a:latin typeface="Calibri" pitchFamily="34" charset="0"/>
              </a:rPr>
              <a:t>TCP/IP (Transmission Control Protocol/Internet Protocol) is the basic communication language or protocol of the Internet. It can also be used as a communications protocol in a private network (either an </a:t>
            </a:r>
            <a:r>
              <a:rPr lang="en-GB" sz="1700" u="sng" dirty="0" smtClean="0">
                <a:latin typeface="Calibri" pitchFamily="34" charset="0"/>
              </a:rPr>
              <a:t>intranet</a:t>
            </a:r>
            <a:r>
              <a:rPr lang="en-GB" sz="1700" dirty="0" smtClean="0">
                <a:latin typeface="Calibri" pitchFamily="34" charset="0"/>
              </a:rPr>
              <a:t> or an </a:t>
            </a:r>
            <a:r>
              <a:rPr lang="en-GB" sz="1700" u="sng" dirty="0" smtClean="0">
                <a:latin typeface="Calibri" pitchFamily="34" charset="0"/>
              </a:rPr>
              <a:t>extranet</a:t>
            </a:r>
            <a:r>
              <a:rPr lang="en-GB" sz="1700" dirty="0" smtClean="0">
                <a:latin typeface="Calibri" pitchFamily="34" charset="0"/>
              </a:rPr>
              <a:t>). When you are set up with direct access to the Internet, your computer is provided with a copy of the TCP/IP program just as every other computer that you may send messages to or get information from also has a copy of TCP/IP.</a:t>
            </a:r>
          </a:p>
        </p:txBody>
      </p:sp>
      <p:pic>
        <p:nvPicPr>
          <p:cNvPr id="26626" name="Picture 2"/>
          <p:cNvPicPr>
            <a:picLocks noChangeAspect="1" noChangeArrowheads="1"/>
          </p:cNvPicPr>
          <p:nvPr/>
        </p:nvPicPr>
        <p:blipFill>
          <a:blip r:embed="rId3" cstate="print"/>
          <a:srcRect l="35437" t="20430" r="34150" b="14366"/>
          <a:stretch>
            <a:fillRect/>
          </a:stretch>
        </p:blipFill>
        <p:spPr bwMode="auto">
          <a:xfrm>
            <a:off x="110923" y="1124744"/>
            <a:ext cx="3600429" cy="4824536"/>
          </a:xfrm>
          <a:prstGeom prst="rect">
            <a:avLst/>
          </a:prstGeom>
          <a:noFill/>
          <a:ln w="9525">
            <a:noFill/>
            <a:miter lim="800000"/>
            <a:headEnd/>
            <a:tailEnd/>
          </a:ln>
        </p:spPr>
      </p:pic>
      <p:sp>
        <p:nvSpPr>
          <p:cNvPr id="8" name="Title 2"/>
          <p:cNvSpPr txBox="1">
            <a:spLocks/>
          </p:cNvSpPr>
          <p:nvPr/>
        </p:nvSpPr>
        <p:spPr>
          <a:xfrm>
            <a:off x="205680" y="197768"/>
            <a:ext cx="8686800" cy="78296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P1.9 - Web Architecture – TCP/IP</a:t>
            </a:r>
            <a:endParaRPr lang="en-GB" sz="3600" dirty="0"/>
          </a:p>
        </p:txBody>
      </p:sp>
    </p:spTree>
    <p:extLst>
      <p:ext uri="{BB962C8B-B14F-4D97-AF65-F5344CB8AC3E}">
        <p14:creationId xmlns:p14="http://schemas.microsoft.com/office/powerpoint/2010/main" val="429970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640960" cy="5472607"/>
          </a:xfrm>
        </p:spPr>
        <p:txBody>
          <a:bodyPr>
            <a:noAutofit/>
          </a:bodyPr>
          <a:lstStyle/>
          <a:p>
            <a:pPr marL="0" indent="0">
              <a:buNone/>
            </a:pPr>
            <a:r>
              <a:rPr lang="en-GB" sz="2000" dirty="0" smtClean="0">
                <a:latin typeface="Calibri" pitchFamily="34" charset="0"/>
              </a:rPr>
              <a:t>TCP/IP is a two-layer program. </a:t>
            </a:r>
          </a:p>
          <a:p>
            <a:r>
              <a:rPr lang="en-GB" sz="1800" dirty="0" smtClean="0">
                <a:latin typeface="Calibri" pitchFamily="34" charset="0"/>
              </a:rPr>
              <a:t>The higher </a:t>
            </a:r>
            <a:r>
              <a:rPr lang="en-GB" sz="1800" u="sng" dirty="0" smtClean="0">
                <a:latin typeface="Calibri" pitchFamily="34" charset="0"/>
              </a:rPr>
              <a:t>layer</a:t>
            </a:r>
            <a:r>
              <a:rPr lang="en-GB" sz="1800" dirty="0" smtClean="0">
                <a:latin typeface="Calibri" pitchFamily="34" charset="0"/>
              </a:rPr>
              <a:t>, Transmission Control Protocol, manages the assembling of a message or file into smaller </a:t>
            </a:r>
            <a:r>
              <a:rPr lang="en-GB" sz="1800" u="sng" dirty="0" smtClean="0">
                <a:latin typeface="Calibri" pitchFamily="34" charset="0"/>
              </a:rPr>
              <a:t>packet</a:t>
            </a:r>
            <a:r>
              <a:rPr lang="en-GB" sz="1800" dirty="0" smtClean="0">
                <a:latin typeface="Calibri" pitchFamily="34" charset="0"/>
              </a:rPr>
              <a:t>s that are transmitted over the Internet and received by a TCP layer that reassembles the packets into the original message. </a:t>
            </a:r>
          </a:p>
          <a:p>
            <a:r>
              <a:rPr lang="en-GB" sz="1800" dirty="0" smtClean="0">
                <a:latin typeface="Calibri" pitchFamily="34" charset="0"/>
              </a:rPr>
              <a:t>The lower layer, </a:t>
            </a:r>
            <a:r>
              <a:rPr lang="en-GB" sz="1800" u="sng" dirty="0" smtClean="0">
                <a:latin typeface="Calibri" pitchFamily="34" charset="0"/>
              </a:rPr>
              <a:t>Internet Protocol</a:t>
            </a:r>
            <a:r>
              <a:rPr lang="en-GB" sz="1800" dirty="0" smtClean="0">
                <a:latin typeface="Calibri" pitchFamily="34" charset="0"/>
              </a:rPr>
              <a:t>, handles the </a:t>
            </a:r>
            <a:r>
              <a:rPr lang="en-GB" sz="1800" u="sng" dirty="0" smtClean="0">
                <a:latin typeface="Calibri" pitchFamily="34" charset="0"/>
              </a:rPr>
              <a:t>address</a:t>
            </a:r>
            <a:r>
              <a:rPr lang="en-GB" sz="1800" dirty="0" smtClean="0">
                <a:latin typeface="Calibri" pitchFamily="34" charset="0"/>
              </a:rPr>
              <a:t> part of each packet so that it gets to the right destination. Each </a:t>
            </a:r>
            <a:r>
              <a:rPr lang="en-GB" sz="1800" u="sng" dirty="0" smtClean="0">
                <a:latin typeface="Calibri" pitchFamily="34" charset="0"/>
              </a:rPr>
              <a:t>gateway</a:t>
            </a:r>
            <a:r>
              <a:rPr lang="en-GB" sz="1800" dirty="0" smtClean="0">
                <a:latin typeface="Calibri" pitchFamily="34" charset="0"/>
              </a:rPr>
              <a:t> computer on the network checks this address to see where to forward the message. Even though some packets from the same message are routed differently, they'll be reassembled at the destination.</a:t>
            </a:r>
          </a:p>
          <a:p>
            <a:pPr marL="0" indent="0">
              <a:buNone/>
            </a:pPr>
            <a:r>
              <a:rPr lang="en-GB" sz="2000" dirty="0" smtClean="0">
                <a:latin typeface="Calibri" pitchFamily="34" charset="0"/>
              </a:rPr>
              <a:t>TCP/IP uses the </a:t>
            </a:r>
            <a:r>
              <a:rPr lang="en-GB" sz="2000" u="sng" dirty="0" smtClean="0">
                <a:latin typeface="Calibri" pitchFamily="34" charset="0"/>
              </a:rPr>
              <a:t>client/server</a:t>
            </a:r>
            <a:r>
              <a:rPr lang="en-GB" sz="2000" dirty="0" smtClean="0">
                <a:latin typeface="Calibri" pitchFamily="34" charset="0"/>
              </a:rPr>
              <a:t> model of communication in which a user (a client) requests a service (such as sending a Web page) from another user (a server) in the network. </a:t>
            </a:r>
          </a:p>
          <a:p>
            <a:r>
              <a:rPr lang="en-GB" sz="1800" dirty="0" smtClean="0">
                <a:latin typeface="Calibri" pitchFamily="34" charset="0"/>
              </a:rPr>
              <a:t>TCP/IP communication is primarily point-to-point, meaning each communication is from one point (or </a:t>
            </a:r>
            <a:r>
              <a:rPr lang="en-GB" sz="1800" u="sng" dirty="0" smtClean="0">
                <a:latin typeface="Calibri" pitchFamily="34" charset="0"/>
              </a:rPr>
              <a:t>host</a:t>
            </a:r>
            <a:r>
              <a:rPr lang="en-GB" sz="1800" dirty="0" smtClean="0">
                <a:latin typeface="Calibri" pitchFamily="34" charset="0"/>
              </a:rPr>
              <a:t> computer) in the network to another point or host computer. TCP/IP and the higher-level applications that </a:t>
            </a:r>
            <a:r>
              <a:rPr lang="en-GB" sz="1800" dirty="0" smtClean="0">
                <a:latin typeface="Calibri" pitchFamily="34" charset="0"/>
              </a:rPr>
              <a:t/>
            </a:r>
            <a:br>
              <a:rPr lang="en-GB" sz="1800" dirty="0" smtClean="0">
                <a:latin typeface="Calibri" pitchFamily="34" charset="0"/>
              </a:rPr>
            </a:br>
            <a:r>
              <a:rPr lang="en-GB" sz="1800" dirty="0" smtClean="0">
                <a:latin typeface="Calibri" pitchFamily="34" charset="0"/>
              </a:rPr>
              <a:t>use </a:t>
            </a:r>
            <a:r>
              <a:rPr lang="en-GB" sz="1800" dirty="0" smtClean="0">
                <a:latin typeface="Calibri" pitchFamily="34" charset="0"/>
              </a:rPr>
              <a:t>it are collectively </a:t>
            </a:r>
            <a:r>
              <a:rPr lang="en-GB" sz="1800" dirty="0" smtClean="0">
                <a:latin typeface="Calibri" pitchFamily="34" charset="0"/>
              </a:rPr>
              <a:t> said </a:t>
            </a:r>
            <a:r>
              <a:rPr lang="en-GB" sz="1800" dirty="0" smtClean="0">
                <a:latin typeface="Calibri" pitchFamily="34" charset="0"/>
              </a:rPr>
              <a:t>to be "stateless" </a:t>
            </a:r>
            <a:r>
              <a:rPr lang="en-GB" sz="1800" dirty="0" smtClean="0">
                <a:latin typeface="Calibri" pitchFamily="34" charset="0"/>
              </a:rPr>
              <a:t/>
            </a:r>
            <a:br>
              <a:rPr lang="en-GB" sz="1800" dirty="0" smtClean="0">
                <a:latin typeface="Calibri" pitchFamily="34" charset="0"/>
              </a:rPr>
            </a:br>
            <a:r>
              <a:rPr lang="en-GB" sz="1800" dirty="0" smtClean="0">
                <a:latin typeface="Calibri" pitchFamily="34" charset="0"/>
              </a:rPr>
              <a:t>because </a:t>
            </a:r>
            <a:r>
              <a:rPr lang="en-GB" sz="1800" dirty="0" smtClean="0">
                <a:latin typeface="Calibri" pitchFamily="34" charset="0"/>
              </a:rPr>
              <a:t>each client </a:t>
            </a:r>
            <a:r>
              <a:rPr lang="en-GB" sz="1800" dirty="0" smtClean="0">
                <a:latin typeface="Calibri" pitchFamily="34" charset="0"/>
              </a:rPr>
              <a:t> request </a:t>
            </a:r>
            <a:r>
              <a:rPr lang="en-GB" sz="1800" dirty="0" smtClean="0">
                <a:latin typeface="Calibri" pitchFamily="34" charset="0"/>
              </a:rPr>
              <a:t>is considered a </a:t>
            </a:r>
            <a:r>
              <a:rPr lang="en-GB" sz="1800" dirty="0" smtClean="0">
                <a:latin typeface="Calibri" pitchFamily="34" charset="0"/>
              </a:rPr>
              <a:t/>
            </a:r>
            <a:br>
              <a:rPr lang="en-GB" sz="1800" dirty="0" smtClean="0">
                <a:latin typeface="Calibri" pitchFamily="34" charset="0"/>
              </a:rPr>
            </a:br>
            <a:r>
              <a:rPr lang="en-GB" sz="1800" dirty="0" smtClean="0">
                <a:latin typeface="Calibri" pitchFamily="34" charset="0"/>
              </a:rPr>
              <a:t>new </a:t>
            </a:r>
            <a:r>
              <a:rPr lang="en-GB" sz="1800" dirty="0" smtClean="0">
                <a:latin typeface="Calibri" pitchFamily="34" charset="0"/>
              </a:rPr>
              <a:t>request </a:t>
            </a:r>
            <a:r>
              <a:rPr lang="en-GB" sz="1800" dirty="0" smtClean="0">
                <a:latin typeface="Calibri" pitchFamily="34" charset="0"/>
              </a:rPr>
              <a:t>unrelated </a:t>
            </a:r>
            <a:r>
              <a:rPr lang="en-GB" sz="1800" dirty="0" smtClean="0">
                <a:latin typeface="Calibri" pitchFamily="34" charset="0"/>
              </a:rPr>
              <a:t>to any previous one.</a:t>
            </a:r>
          </a:p>
        </p:txBody>
      </p:sp>
      <p:sp>
        <p:nvSpPr>
          <p:cNvPr id="3" name="Title 2"/>
          <p:cNvSpPr>
            <a:spLocks noGrp="1"/>
          </p:cNvSpPr>
          <p:nvPr>
            <p:ph type="title"/>
          </p:nvPr>
        </p:nvSpPr>
        <p:spPr>
          <a:xfrm>
            <a:off x="205680" y="197768"/>
            <a:ext cx="8686800" cy="782960"/>
          </a:xfrm>
        </p:spPr>
        <p:txBody>
          <a:bodyPr>
            <a:noAutofit/>
          </a:bodyPr>
          <a:lstStyle/>
          <a:p>
            <a:r>
              <a:rPr lang="en-GB" sz="3600" dirty="0" smtClean="0"/>
              <a:t>P1.9 </a:t>
            </a:r>
            <a:r>
              <a:rPr lang="en-GB" sz="3600" dirty="0"/>
              <a:t>- Web Architecture – TCP/IP</a:t>
            </a:r>
          </a:p>
        </p:txBody>
      </p:sp>
      <p:pic>
        <p:nvPicPr>
          <p:cNvPr id="4" name="il_fi" descr="http://publib.boulder.ibm.com/infocenter/iseries/v5r3/topic/rzalm/rzalm501.gif"/>
          <p:cNvPicPr/>
          <p:nvPr/>
        </p:nvPicPr>
        <p:blipFill>
          <a:blip r:embed="rId3" cstate="print"/>
          <a:srcRect/>
          <a:stretch>
            <a:fillRect/>
          </a:stretch>
        </p:blipFill>
        <p:spPr bwMode="auto">
          <a:xfrm>
            <a:off x="5076056" y="4869160"/>
            <a:ext cx="3816424" cy="1584176"/>
          </a:xfrm>
          <a:prstGeom prst="rect">
            <a:avLst/>
          </a:prstGeom>
          <a:noFill/>
          <a:ln w="9525">
            <a:noFill/>
            <a:miter lim="800000"/>
            <a:headEnd/>
            <a:tailEnd/>
          </a:ln>
        </p:spPr>
      </p:pic>
    </p:spTree>
    <p:extLst>
      <p:ext uri="{BB962C8B-B14F-4D97-AF65-F5344CB8AC3E}">
        <p14:creationId xmlns:p14="http://schemas.microsoft.com/office/powerpoint/2010/main" val="822572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936104"/>
          </a:xfrm>
        </p:spPr>
        <p:txBody>
          <a:bodyPr>
            <a:noAutofit/>
          </a:bodyPr>
          <a:lstStyle/>
          <a:p>
            <a:r>
              <a:rPr lang="en-GB" sz="3600" dirty="0" smtClean="0"/>
              <a:t>P1.9 </a:t>
            </a:r>
            <a:r>
              <a:rPr lang="en-GB" sz="3600" dirty="0"/>
              <a:t>- Web Architecture – TCP/IP</a:t>
            </a:r>
            <a:endParaRPr lang="en-GB" sz="3200" dirty="0"/>
          </a:p>
        </p:txBody>
      </p:sp>
      <p:sp>
        <p:nvSpPr>
          <p:cNvPr id="3" name="Content Placeholder 2"/>
          <p:cNvSpPr>
            <a:spLocks noGrp="1"/>
          </p:cNvSpPr>
          <p:nvPr>
            <p:ph idx="1"/>
          </p:nvPr>
        </p:nvSpPr>
        <p:spPr>
          <a:xfrm>
            <a:off x="251520" y="908720"/>
            <a:ext cx="8640960" cy="5616624"/>
          </a:xfrm>
        </p:spPr>
        <p:txBody>
          <a:bodyPr>
            <a:noAutofit/>
          </a:bodyPr>
          <a:lstStyle/>
          <a:p>
            <a:r>
              <a:rPr lang="en-GB" sz="1630" dirty="0" smtClean="0"/>
              <a:t>You </a:t>
            </a:r>
            <a:r>
              <a:rPr lang="en-GB" sz="1630" dirty="0"/>
              <a:t>need TCP/IP to connect to the Internet. </a:t>
            </a:r>
            <a:r>
              <a:rPr lang="en-GB" sz="1630" dirty="0" smtClean="0"/>
              <a:t>Realise </a:t>
            </a:r>
            <a:r>
              <a:rPr lang="en-GB" sz="1630" dirty="0"/>
              <a:t>that there is a difference </a:t>
            </a:r>
            <a:r>
              <a:rPr lang="en-GB" sz="1630" dirty="0" smtClean="0"/>
              <a:t>between installing </a:t>
            </a:r>
            <a:r>
              <a:rPr lang="en-GB" sz="1630" dirty="0"/>
              <a:t>TCP/IP on your network and installing it for dial-up networking use; these are </a:t>
            </a:r>
            <a:r>
              <a:rPr lang="en-GB" sz="1630" dirty="0" smtClean="0"/>
              <a:t>two separate </a:t>
            </a:r>
            <a:r>
              <a:rPr lang="en-GB" sz="1630" dirty="0"/>
              <a:t>installations and uses for the protocol.</a:t>
            </a:r>
          </a:p>
          <a:p>
            <a:r>
              <a:rPr lang="en-GB" sz="1630" dirty="0" smtClean="0"/>
              <a:t>You </a:t>
            </a:r>
            <a:r>
              <a:rPr lang="en-GB" sz="1630" dirty="0"/>
              <a:t>install TCP/IP to use with the dial-up networking feature. This installation enables you </a:t>
            </a:r>
            <a:r>
              <a:rPr lang="en-GB" sz="1630" dirty="0" smtClean="0"/>
              <a:t>to connect </a:t>
            </a:r>
            <a:r>
              <a:rPr lang="en-GB" sz="1630" dirty="0"/>
              <a:t>to the Internet by means of a modem. The TCP/IP communicates with Web </a:t>
            </a:r>
            <a:r>
              <a:rPr lang="en-GB" sz="1630" dirty="0" smtClean="0"/>
              <a:t>servers on </a:t>
            </a:r>
            <a:r>
              <a:rPr lang="en-GB" sz="1630" dirty="0"/>
              <a:t>the Internet. If you install TCP/IP on your network, you use it to connect to the other </a:t>
            </a:r>
            <a:r>
              <a:rPr lang="en-GB" sz="1630" dirty="0" smtClean="0"/>
              <a:t>computers on </a:t>
            </a:r>
            <a:r>
              <a:rPr lang="en-GB" sz="1630" dirty="0"/>
              <a:t>your LAN. One installation has nothing to do with the other. For more information,</a:t>
            </a:r>
          </a:p>
          <a:p>
            <a:r>
              <a:rPr lang="en-GB" sz="1630" dirty="0" smtClean="0"/>
              <a:t>Using </a:t>
            </a:r>
            <a:r>
              <a:rPr lang="en-GB" sz="1630" dirty="0"/>
              <a:t>TCP/IP to connect to the Internet provides you with all the Internet features and </a:t>
            </a:r>
            <a:r>
              <a:rPr lang="en-GB" sz="1630" dirty="0" smtClean="0"/>
              <a:t>advantages, including </a:t>
            </a:r>
            <a:r>
              <a:rPr lang="en-GB" sz="1630" dirty="0"/>
              <a:t>e-mail, Web browsers, and file transfer. Also, TCP/IP includes various </a:t>
            </a:r>
            <a:r>
              <a:rPr lang="en-GB" sz="1630" dirty="0" smtClean="0"/>
              <a:t>programs (which </a:t>
            </a:r>
            <a:r>
              <a:rPr lang="en-GB" sz="1630" dirty="0"/>
              <a:t>are also protocols) that you can use to access information on the Internet. </a:t>
            </a:r>
            <a:r>
              <a:rPr lang="en-GB" sz="1630" dirty="0" smtClean="0"/>
              <a:t>If you </a:t>
            </a:r>
            <a:r>
              <a:rPr lang="en-GB" sz="1630" dirty="0"/>
              <a:t>have special needs for FTP or Telnet, for example, TCP/IP provides those programs </a:t>
            </a:r>
            <a:r>
              <a:rPr lang="en-GB" sz="1630" dirty="0" smtClean="0"/>
              <a:t>for you </a:t>
            </a:r>
            <a:r>
              <a:rPr lang="en-GB" sz="1630" dirty="0"/>
              <a:t>to </a:t>
            </a:r>
            <a:r>
              <a:rPr lang="en-GB" sz="1630" dirty="0" smtClean="0"/>
              <a:t>use. If </a:t>
            </a:r>
            <a:r>
              <a:rPr lang="en-GB" sz="1630" dirty="0"/>
              <a:t>you plan to expand your network to the Internet someday, your knowledge and use </a:t>
            </a:r>
            <a:r>
              <a:rPr lang="en-GB" sz="1630" dirty="0" smtClean="0"/>
              <a:t>of TCP/IP </a:t>
            </a:r>
            <a:r>
              <a:rPr lang="en-GB" sz="1630" dirty="0"/>
              <a:t>will help you tremendously. Knowing how to configure TCP/IP will make it easier </a:t>
            </a:r>
            <a:r>
              <a:rPr lang="en-GB" sz="1630" dirty="0" smtClean="0"/>
              <a:t>for you </a:t>
            </a:r>
            <a:r>
              <a:rPr lang="en-GB" sz="1630" dirty="0"/>
              <a:t>to transfer your Web sites and pages to the Web and to configure clients and servers </a:t>
            </a:r>
            <a:r>
              <a:rPr lang="en-GB" sz="1630" dirty="0" smtClean="0"/>
              <a:t>for the </a:t>
            </a:r>
            <a:r>
              <a:rPr lang="en-GB" sz="1630" dirty="0"/>
              <a:t>Internet. Having TCP/IP in place means less configuring when you move to the Internet</a:t>
            </a:r>
            <a:r>
              <a:rPr lang="en-GB" sz="1630" dirty="0" smtClean="0"/>
              <a:t>.</a:t>
            </a:r>
          </a:p>
          <a:p>
            <a:pPr marL="0" indent="0">
              <a:spcAft>
                <a:spcPts val="600"/>
              </a:spcAft>
              <a:buNone/>
            </a:pPr>
            <a:r>
              <a:rPr lang="en-GB" sz="1630" b="1" dirty="0" smtClean="0">
                <a:latin typeface="Calibri" pitchFamily="34" charset="0"/>
                <a:cs typeface="Calibri" pitchFamily="34" charset="0"/>
              </a:rPr>
              <a:t>P1.9 </a:t>
            </a:r>
            <a:r>
              <a:rPr lang="en-GB" sz="1630" b="1" dirty="0">
                <a:latin typeface="Calibri" pitchFamily="34" charset="0"/>
                <a:cs typeface="Calibri" pitchFamily="34" charset="0"/>
              </a:rPr>
              <a:t>– Task </a:t>
            </a:r>
            <a:r>
              <a:rPr lang="en-GB" sz="1630" b="1" dirty="0" smtClean="0">
                <a:latin typeface="Calibri" pitchFamily="34" charset="0"/>
                <a:cs typeface="Calibri" pitchFamily="34" charset="0"/>
              </a:rPr>
              <a:t>9 </a:t>
            </a:r>
            <a:r>
              <a:rPr lang="en-GB" sz="1630" b="1" dirty="0">
                <a:latin typeface="Calibri" pitchFamily="34" charset="0"/>
                <a:cs typeface="Calibri" pitchFamily="34" charset="0"/>
              </a:rPr>
              <a:t>– </a:t>
            </a:r>
            <a:r>
              <a:rPr lang="en-GB" sz="1630" dirty="0">
                <a:latin typeface="Calibri" pitchFamily="34" charset="0"/>
                <a:cs typeface="Calibri" pitchFamily="34" charset="0"/>
              </a:rPr>
              <a:t>Describe what </a:t>
            </a:r>
            <a:r>
              <a:rPr lang="en-GB" sz="1630" dirty="0" smtClean="0">
                <a:latin typeface="Calibri" pitchFamily="34" charset="0"/>
                <a:cs typeface="Calibri" pitchFamily="34" charset="0"/>
              </a:rPr>
              <a:t>TCP/IP is and </a:t>
            </a:r>
            <a:r>
              <a:rPr lang="en-GB" sz="1630" dirty="0">
                <a:latin typeface="Calibri" pitchFamily="34" charset="0"/>
                <a:cs typeface="Calibri" pitchFamily="34" charset="0"/>
              </a:rPr>
              <a:t>give </a:t>
            </a:r>
            <a:r>
              <a:rPr lang="en-GB" sz="1630" dirty="0" smtClean="0">
                <a:latin typeface="Calibri" pitchFamily="34" charset="0"/>
                <a:cs typeface="Calibri" pitchFamily="34" charset="0"/>
              </a:rPr>
              <a:t>examples, explaining the importance of TCP/IP in setting up an e-commerce presence.</a:t>
            </a:r>
            <a:endParaRPr lang="en-GB" sz="1630" dirty="0">
              <a:latin typeface="Calibri" pitchFamily="34" charset="0"/>
              <a:cs typeface="Calibri" pitchFamily="34" charset="0"/>
            </a:endParaRPr>
          </a:p>
        </p:txBody>
      </p:sp>
    </p:spTree>
    <p:extLst>
      <p:ext uri="{BB962C8B-B14F-4D97-AF65-F5344CB8AC3E}">
        <p14:creationId xmlns:p14="http://schemas.microsoft.com/office/powerpoint/2010/main" val="27835541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864096"/>
          </a:xfrm>
        </p:spPr>
        <p:txBody>
          <a:bodyPr>
            <a:noAutofit/>
          </a:bodyPr>
          <a:lstStyle/>
          <a:p>
            <a:r>
              <a:rPr lang="en-GB" sz="3200" dirty="0" smtClean="0"/>
              <a:t>P1.10 </a:t>
            </a:r>
            <a:r>
              <a:rPr lang="en-GB" sz="3200" dirty="0"/>
              <a:t>- Web Architecture – </a:t>
            </a:r>
            <a:r>
              <a:rPr lang="en-GB" sz="3200" dirty="0" smtClean="0"/>
              <a:t>Registration</a:t>
            </a:r>
            <a:endParaRPr lang="en-GB" sz="3200" dirty="0"/>
          </a:p>
        </p:txBody>
      </p:sp>
      <p:sp>
        <p:nvSpPr>
          <p:cNvPr id="3" name="Content Placeholder 2"/>
          <p:cNvSpPr>
            <a:spLocks noGrp="1"/>
          </p:cNvSpPr>
          <p:nvPr>
            <p:ph idx="1"/>
          </p:nvPr>
        </p:nvSpPr>
        <p:spPr>
          <a:xfrm>
            <a:off x="251520" y="980728"/>
            <a:ext cx="8640960" cy="5472608"/>
          </a:xfrm>
        </p:spPr>
        <p:txBody>
          <a:bodyPr>
            <a:normAutofit fontScale="70000" lnSpcReduction="20000"/>
          </a:bodyPr>
          <a:lstStyle/>
          <a:p>
            <a:pPr marL="0" indent="0">
              <a:buNone/>
            </a:pPr>
            <a:r>
              <a:rPr lang="en-GB" b="1" dirty="0" smtClean="0"/>
              <a:t>Internet </a:t>
            </a:r>
            <a:r>
              <a:rPr lang="en-GB" b="1" dirty="0"/>
              <a:t>service providers (e.g. Virgin Media, BT, Sky) </a:t>
            </a:r>
            <a:endParaRPr lang="en-GB" b="1" dirty="0" smtClean="0"/>
          </a:p>
          <a:p>
            <a:r>
              <a:rPr lang="en-GB" dirty="0" smtClean="0"/>
              <a:t>Internet service providers are there for a reason, companies and individuals need to either connect through a provider or use their own T-Line like a T1. ISP’s provide a service that most individuals are not aware of, from minor hosting to providing a static IP address. The range of ISP’s is broad, each sells a connection package with phone options and each can be measured in terms of speed of connection, bandwidth and for most, a small degree of site or file hosting.</a:t>
            </a:r>
          </a:p>
          <a:p>
            <a:pPr lvl="1"/>
            <a:r>
              <a:rPr lang="en-GB" dirty="0" smtClean="0"/>
              <a:t>Speed of connection – this is how fast an individual file can go from the website to your screen, measures in Megabit speed which is 1/8 of a Megabyte per second. The faster the speed the faster a page opens.</a:t>
            </a:r>
          </a:p>
          <a:p>
            <a:pPr lvl="1"/>
            <a:r>
              <a:rPr lang="en-GB" dirty="0" smtClean="0"/>
              <a:t>Bandwidth – this is how large a file can be downloaded at one time and can be compared to road width, smaller the bandwidth, the more buffering a file has to do to load.</a:t>
            </a:r>
          </a:p>
          <a:p>
            <a:pPr lvl="1"/>
            <a:r>
              <a:rPr lang="en-GB" dirty="0" smtClean="0"/>
              <a:t>Static IP – Used by business to limit down activity such as blocking, easier to block and restrict a static address than a dynamic address, whereas dynamic addresses are more difficult to hack or be subject to DDOS attacks.</a:t>
            </a:r>
          </a:p>
          <a:p>
            <a:pPr lvl="1"/>
            <a:r>
              <a:rPr lang="en-GB" dirty="0" smtClean="0"/>
              <a:t>Hosting – a lot of small companies host on their ISP and bounce to a registered domain name from. This is good for small businesses as the storage space for small sites is already there. Bouncing the web address is not seen by the customers and it is a secondary site that makes it more difficult to hack.</a:t>
            </a:r>
          </a:p>
          <a:p>
            <a:pPr marL="393192" lvl="1" indent="0">
              <a:buNone/>
            </a:pPr>
            <a:r>
              <a:rPr lang="en-GB" b="1" dirty="0" smtClean="0"/>
              <a:t>P1.10 – Task 10 – </a:t>
            </a:r>
            <a:r>
              <a:rPr lang="en-GB" dirty="0" smtClean="0"/>
              <a:t>Describe, with evidence, the purpose and function of making the right choice of ISP’s for an e-commerce presence.</a:t>
            </a:r>
            <a:endParaRPr lang="en-GB" dirty="0"/>
          </a:p>
        </p:txBody>
      </p:sp>
    </p:spTree>
    <p:extLst>
      <p:ext uri="{BB962C8B-B14F-4D97-AF65-F5344CB8AC3E}">
        <p14:creationId xmlns:p14="http://schemas.microsoft.com/office/powerpoint/2010/main" val="3303942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92088"/>
          </a:xfrm>
        </p:spPr>
        <p:txBody>
          <a:bodyPr>
            <a:noAutofit/>
          </a:bodyPr>
          <a:lstStyle/>
          <a:p>
            <a:r>
              <a:rPr lang="en-GB" sz="3200" dirty="0" smtClean="0"/>
              <a:t>P1.11 </a:t>
            </a:r>
            <a:r>
              <a:rPr lang="en-GB" sz="3200" dirty="0"/>
              <a:t>- Web Architecture – Registration</a:t>
            </a:r>
          </a:p>
        </p:txBody>
      </p:sp>
      <p:sp>
        <p:nvSpPr>
          <p:cNvPr id="3" name="Content Placeholder 2"/>
          <p:cNvSpPr>
            <a:spLocks noGrp="1"/>
          </p:cNvSpPr>
          <p:nvPr>
            <p:ph idx="1"/>
          </p:nvPr>
        </p:nvSpPr>
        <p:spPr>
          <a:xfrm>
            <a:off x="251520" y="980729"/>
            <a:ext cx="8712968" cy="5616624"/>
          </a:xfrm>
        </p:spPr>
        <p:txBody>
          <a:bodyPr>
            <a:normAutofit fontScale="70000" lnSpcReduction="20000"/>
          </a:bodyPr>
          <a:lstStyle/>
          <a:p>
            <a:pPr marL="0" indent="0">
              <a:buNone/>
            </a:pPr>
            <a:r>
              <a:rPr lang="en-GB" dirty="0" smtClean="0"/>
              <a:t>Web </a:t>
            </a:r>
            <a:r>
              <a:rPr lang="en-GB" dirty="0"/>
              <a:t>hosting services (e.g. free hosts; Google Sites, Free-space; paid hosts; </a:t>
            </a:r>
            <a:r>
              <a:rPr lang="en-GB" dirty="0" err="1"/>
              <a:t>JimdoPro</a:t>
            </a:r>
            <a:r>
              <a:rPr lang="en-GB" dirty="0"/>
              <a:t>, </a:t>
            </a:r>
            <a:r>
              <a:rPr lang="en-GB" dirty="0" err="1"/>
              <a:t>Fasthosts</a:t>
            </a:r>
            <a:r>
              <a:rPr lang="en-GB" dirty="0"/>
              <a:t>) </a:t>
            </a:r>
            <a:endParaRPr lang="en-GB" dirty="0" smtClean="0"/>
          </a:p>
          <a:p>
            <a:r>
              <a:rPr lang="en-GB" dirty="0" smtClean="0"/>
              <a:t>Web hosting differs from ISP’s because they provide a place to store, locate, display and manage website functions. Where ISP’s can bounce, hosts store. The difference is the range of hosts is the service they provide for that fee. These services include:</a:t>
            </a:r>
          </a:p>
          <a:p>
            <a:pPr lvl="1"/>
            <a:r>
              <a:rPr lang="en-GB" dirty="0" smtClean="0"/>
              <a:t>Database management through SQL</a:t>
            </a:r>
          </a:p>
          <a:p>
            <a:pPr lvl="1"/>
            <a:r>
              <a:rPr lang="en-GB" dirty="0" smtClean="0"/>
              <a:t>Auto redirecting of IP addressing</a:t>
            </a:r>
          </a:p>
          <a:p>
            <a:pPr lvl="1"/>
            <a:r>
              <a:rPr lang="en-GB" dirty="0" smtClean="0"/>
              <a:t>Email exchanging</a:t>
            </a:r>
          </a:p>
          <a:p>
            <a:pPr lvl="1"/>
            <a:r>
              <a:rPr lang="en-GB" dirty="0" smtClean="0"/>
              <a:t>Virtual Private networking</a:t>
            </a:r>
          </a:p>
          <a:p>
            <a:pPr lvl="1"/>
            <a:r>
              <a:rPr lang="en-GB" dirty="0" smtClean="0"/>
              <a:t>Dedicated server activity</a:t>
            </a:r>
          </a:p>
          <a:p>
            <a:pPr marL="1588" lvl="1" indent="0">
              <a:buNone/>
            </a:pPr>
            <a:r>
              <a:rPr lang="en-GB" sz="2600" dirty="0" smtClean="0"/>
              <a:t>The difference between pricing strategies depends on the level of service the user requires, free hosts like Google share the space but not the activity, Bit and </a:t>
            </a:r>
            <a:r>
              <a:rPr lang="en-GB" sz="2600" dirty="0" err="1" smtClean="0"/>
              <a:t>tinyurl</a:t>
            </a:r>
            <a:r>
              <a:rPr lang="en-GB" sz="2600" dirty="0" smtClean="0"/>
              <a:t> provide space and a small degree of activity management whereas </a:t>
            </a:r>
            <a:r>
              <a:rPr lang="en-GB" sz="2600" dirty="0" err="1" smtClean="0"/>
              <a:t>fasthosts</a:t>
            </a:r>
            <a:r>
              <a:rPr lang="en-GB" sz="2600" dirty="0"/>
              <a:t> </a:t>
            </a:r>
            <a:r>
              <a:rPr lang="en-GB" sz="2600" dirty="0" smtClean="0"/>
              <a:t>and others provide more management facilities such as forums, secure logins and database management, shopping basket protection, blog and wiki activity etc. None of these provide filtering, that is something that the user still has to manage like forum maintenance and management. Ultimately the provision of hosting is the difference between a look-at-me site and an managed shopping experience.</a:t>
            </a:r>
            <a:endParaRPr lang="en-GB" dirty="0"/>
          </a:p>
          <a:p>
            <a:pPr marL="1588" lvl="1" indent="0">
              <a:buNone/>
            </a:pPr>
            <a:endParaRPr lang="en-GB" sz="2600" b="1" dirty="0"/>
          </a:p>
          <a:p>
            <a:pPr marL="1588" lvl="1" indent="0">
              <a:buNone/>
            </a:pPr>
            <a:r>
              <a:rPr lang="en-GB" sz="2600" b="1" dirty="0" smtClean="0"/>
              <a:t>P1.11 – Task 11 - </a:t>
            </a:r>
            <a:r>
              <a:rPr lang="en-GB" sz="2600" dirty="0"/>
              <a:t>Describe, with evidence, the purpose and </a:t>
            </a:r>
            <a:r>
              <a:rPr lang="en-GB" sz="2600" dirty="0" smtClean="0"/>
              <a:t>functions </a:t>
            </a:r>
            <a:r>
              <a:rPr lang="en-GB" sz="2600" dirty="0"/>
              <a:t>of </a:t>
            </a:r>
            <a:r>
              <a:rPr lang="en-GB" sz="2600" dirty="0" smtClean="0"/>
              <a:t>Web </a:t>
            </a:r>
            <a:r>
              <a:rPr lang="en-GB" sz="2600" dirty="0"/>
              <a:t>Hosting for an e-commerce presence.</a:t>
            </a:r>
          </a:p>
          <a:p>
            <a:pPr marL="1588" lvl="1" indent="0">
              <a:buNone/>
            </a:pPr>
            <a:endParaRPr lang="en-GB" sz="2600" dirty="0" smtClean="0"/>
          </a:p>
        </p:txBody>
      </p:sp>
    </p:spTree>
    <p:extLst>
      <p:ext uri="{BB962C8B-B14F-4D97-AF65-F5344CB8AC3E}">
        <p14:creationId xmlns:p14="http://schemas.microsoft.com/office/powerpoint/2010/main" val="7362667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1520" y="188640"/>
            <a:ext cx="8640960" cy="792088"/>
          </a:xfrm>
        </p:spPr>
        <p:txBody>
          <a:bodyPr>
            <a:normAutofit fontScale="90000"/>
          </a:bodyPr>
          <a:lstStyle/>
          <a:p>
            <a:r>
              <a:rPr lang="en-GB" dirty="0" smtClean="0"/>
              <a:t>P1.12 </a:t>
            </a:r>
            <a:r>
              <a:rPr lang="en-GB" dirty="0"/>
              <a:t>- Web Architecture – </a:t>
            </a:r>
            <a:r>
              <a:rPr lang="en-GB" dirty="0" smtClean="0"/>
              <a:t>Domains</a:t>
            </a:r>
            <a:endParaRPr lang="en-GB" sz="4000" dirty="0">
              <a:latin typeface="Arial Narrow" pitchFamily="34" charset="0"/>
              <a:cs typeface="Times New Roman" pitchFamily="18" charset="0"/>
            </a:endParaRPr>
          </a:p>
        </p:txBody>
      </p:sp>
      <p:sp>
        <p:nvSpPr>
          <p:cNvPr id="21507" name="Rectangle 3"/>
          <p:cNvSpPr>
            <a:spLocks noGrp="1" noChangeArrowheads="1"/>
          </p:cNvSpPr>
          <p:nvPr>
            <p:ph type="body" idx="1"/>
          </p:nvPr>
        </p:nvSpPr>
        <p:spPr>
          <a:xfrm>
            <a:off x="251519" y="908720"/>
            <a:ext cx="8641655" cy="4954811"/>
          </a:xfrm>
        </p:spPr>
        <p:txBody>
          <a:bodyPr>
            <a:normAutofit/>
          </a:bodyPr>
          <a:lstStyle/>
          <a:p>
            <a:pPr marL="228600" lvl="1"/>
            <a:r>
              <a:rPr lang="en-GB" sz="2400" b="1" dirty="0">
                <a:latin typeface="Arial Narrow" pitchFamily="34" charset="0"/>
                <a:cs typeface="Times New Roman" pitchFamily="18" charset="0"/>
              </a:rPr>
              <a:t>Part 1 - Transfer Protocol</a:t>
            </a:r>
          </a:p>
          <a:p>
            <a:pPr marL="533400" lvl="2"/>
            <a:r>
              <a:rPr lang="en-GB" sz="2000" dirty="0">
                <a:latin typeface="Arial Narrow" pitchFamily="34" charset="0"/>
                <a:cs typeface="Times New Roman" pitchFamily="18" charset="0"/>
              </a:rPr>
              <a:t>http:// – Hypertext Transfer Protocol</a:t>
            </a:r>
          </a:p>
          <a:p>
            <a:pPr marL="533400" lvl="2"/>
            <a:r>
              <a:rPr lang="en-GB" sz="2000" dirty="0">
                <a:latin typeface="Arial Narrow" pitchFamily="34" charset="0"/>
                <a:cs typeface="Times New Roman" pitchFamily="18" charset="0"/>
              </a:rPr>
              <a:t>https:// – Hypertext Transfer Protocol, Secure</a:t>
            </a:r>
          </a:p>
          <a:p>
            <a:pPr marL="533400" lvl="2"/>
            <a:r>
              <a:rPr lang="en-GB" sz="2000" dirty="0">
                <a:latin typeface="Arial Narrow" pitchFamily="34" charset="0"/>
                <a:cs typeface="Times New Roman" pitchFamily="18" charset="0"/>
              </a:rPr>
              <a:t>ftp:// - File Transfer Protocol</a:t>
            </a:r>
            <a:r>
              <a:rPr lang="en-GB" sz="2000" b="1" dirty="0">
                <a:latin typeface="Arial Narrow" pitchFamily="34" charset="0"/>
                <a:cs typeface="Times New Roman" pitchFamily="18" charset="0"/>
              </a:rPr>
              <a:t> </a:t>
            </a:r>
            <a:r>
              <a:rPr lang="en-GB" sz="2000" dirty="0">
                <a:latin typeface="Arial Narrow" pitchFamily="34" charset="0"/>
                <a:cs typeface="Times New Roman" pitchFamily="18" charset="0"/>
              </a:rPr>
              <a:t>for FTP site. Allows upload/download of files.</a:t>
            </a:r>
          </a:p>
          <a:p>
            <a:pPr marL="228600" lvl="1"/>
            <a:r>
              <a:rPr lang="en-GB" sz="2400" b="1" dirty="0">
                <a:latin typeface="Arial Narrow" pitchFamily="34" charset="0"/>
                <a:cs typeface="Times New Roman" pitchFamily="18" charset="0"/>
              </a:rPr>
              <a:t>Part 2 – www (which part of internet is being addressed)</a:t>
            </a:r>
          </a:p>
          <a:p>
            <a:pPr marL="228600" lvl="1"/>
            <a:r>
              <a:rPr lang="en-GB" sz="2400" b="1" dirty="0">
                <a:latin typeface="Arial Narrow" pitchFamily="34" charset="0"/>
                <a:cs typeface="Times New Roman" pitchFamily="18" charset="0"/>
              </a:rPr>
              <a:t>Part 3 – domain name – name of organisation that controls the site that the page is stored on</a:t>
            </a:r>
          </a:p>
          <a:p>
            <a:pPr marL="228600" lvl="1"/>
            <a:r>
              <a:rPr lang="en-GB" sz="2400" b="1" dirty="0">
                <a:latin typeface="Arial Narrow" pitchFamily="34" charset="0"/>
                <a:cs typeface="Times New Roman" pitchFamily="18" charset="0"/>
              </a:rPr>
              <a:t>Part 4 – indicates the type of organisation (.co/.</a:t>
            </a:r>
            <a:r>
              <a:rPr lang="en-GB" sz="2400" b="1" dirty="0" err="1">
                <a:latin typeface="Arial Narrow" pitchFamily="34" charset="0"/>
                <a:cs typeface="Times New Roman" pitchFamily="18" charset="0"/>
              </a:rPr>
              <a:t>sch</a:t>
            </a:r>
            <a:r>
              <a:rPr lang="en-GB" sz="2400" b="1" dirty="0">
                <a:latin typeface="Arial Narrow" pitchFamily="34" charset="0"/>
                <a:cs typeface="Times New Roman" pitchFamily="18" charset="0"/>
              </a:rPr>
              <a:t>/.</a:t>
            </a:r>
            <a:r>
              <a:rPr lang="en-GB" sz="2400" b="1" dirty="0" err="1">
                <a:latin typeface="Arial Narrow" pitchFamily="34" charset="0"/>
                <a:cs typeface="Times New Roman" pitchFamily="18" charset="0"/>
              </a:rPr>
              <a:t>gov</a:t>
            </a:r>
            <a:r>
              <a:rPr lang="en-GB" sz="2400" b="1" dirty="0">
                <a:latin typeface="Arial Narrow" pitchFamily="34" charset="0"/>
                <a:cs typeface="Times New Roman" pitchFamily="18" charset="0"/>
              </a:rPr>
              <a:t>/.</a:t>
            </a:r>
            <a:r>
              <a:rPr lang="en-GB" sz="2400" b="1" dirty="0" err="1">
                <a:latin typeface="Arial Narrow" pitchFamily="34" charset="0"/>
                <a:cs typeface="Times New Roman" pitchFamily="18" charset="0"/>
              </a:rPr>
              <a:t>edu</a:t>
            </a:r>
            <a:r>
              <a:rPr lang="en-GB" sz="2400" b="1" dirty="0">
                <a:latin typeface="Arial Narrow" pitchFamily="34" charset="0"/>
                <a:cs typeface="Times New Roman" pitchFamily="18" charset="0"/>
              </a:rPr>
              <a:t>/.org </a:t>
            </a:r>
            <a:r>
              <a:rPr lang="en-GB" sz="2400" b="1" dirty="0" err="1">
                <a:latin typeface="Arial Narrow" pitchFamily="34" charset="0"/>
                <a:cs typeface="Times New Roman" pitchFamily="18" charset="0"/>
              </a:rPr>
              <a:t>etc</a:t>
            </a:r>
            <a:r>
              <a:rPr lang="en-GB" sz="2400" b="1" dirty="0">
                <a:latin typeface="Arial Narrow" pitchFamily="34" charset="0"/>
                <a:cs typeface="Times New Roman" pitchFamily="18" charset="0"/>
              </a:rPr>
              <a:t>)</a:t>
            </a:r>
          </a:p>
          <a:p>
            <a:pPr marL="228600" lvl="1"/>
            <a:r>
              <a:rPr lang="en-GB" sz="2400" b="1" dirty="0">
                <a:latin typeface="Arial Narrow" pitchFamily="34" charset="0"/>
                <a:cs typeface="Times New Roman" pitchFamily="18" charset="0"/>
              </a:rPr>
              <a:t>Part 5 – the country in which the site is located</a:t>
            </a:r>
          </a:p>
          <a:p>
            <a:pPr marL="228600" lvl="1"/>
            <a:r>
              <a:rPr lang="en-GB" sz="2400" b="1" dirty="0">
                <a:latin typeface="Arial Narrow" pitchFamily="34" charset="0"/>
                <a:cs typeface="Times New Roman" pitchFamily="18" charset="0"/>
              </a:rPr>
              <a:t>Part 6 – sub domain or webpage currently viewing</a:t>
            </a:r>
          </a:p>
          <a:p>
            <a:pPr lvl="1"/>
            <a:endParaRPr lang="en-GB" sz="900" b="1" dirty="0">
              <a:latin typeface="Arial Narrow" pitchFamily="34" charset="0"/>
              <a:cs typeface="Times New Roman" pitchFamily="18" charset="0"/>
            </a:endParaRPr>
          </a:p>
          <a:p>
            <a:pPr lvl="1"/>
            <a:r>
              <a:rPr lang="en-GB" sz="2400" b="1" dirty="0"/>
              <a:t>http://www.purelygadgets.co.uk/aboutus.php</a:t>
            </a:r>
          </a:p>
        </p:txBody>
      </p:sp>
      <p:sp>
        <p:nvSpPr>
          <p:cNvPr id="21508" name="AutoShape 4"/>
          <p:cNvSpPr>
            <a:spLocks/>
          </p:cNvSpPr>
          <p:nvPr/>
        </p:nvSpPr>
        <p:spPr bwMode="auto">
          <a:xfrm rot="5400000" flipH="1" flipV="1">
            <a:off x="1367632" y="5431855"/>
            <a:ext cx="215900" cy="719137"/>
          </a:xfrm>
          <a:prstGeom prst="leftBrace">
            <a:avLst>
              <a:gd name="adj1" fmla="val 27757"/>
              <a:gd name="adj2" fmla="val 50000"/>
            </a:avLst>
          </a:prstGeom>
          <a:noFill/>
          <a:ln w="9525">
            <a:solidFill>
              <a:schemeClr val="tx1"/>
            </a:solidFill>
            <a:round/>
            <a:headEnd/>
            <a:tailEnd/>
          </a:ln>
          <a:effectLst/>
        </p:spPr>
        <p:txBody>
          <a:bodyPr vert="eaVert" wrap="none" anchor="ctr"/>
          <a:lstStyle/>
          <a:p>
            <a:pPr algn="ctr"/>
            <a:endParaRPr lang="en-US"/>
          </a:p>
        </p:txBody>
      </p:sp>
      <p:sp>
        <p:nvSpPr>
          <p:cNvPr id="21509" name="AutoShape 5"/>
          <p:cNvSpPr>
            <a:spLocks/>
          </p:cNvSpPr>
          <p:nvPr/>
        </p:nvSpPr>
        <p:spPr bwMode="auto">
          <a:xfrm rot="5400000" flipH="1" flipV="1">
            <a:off x="2159794" y="5431855"/>
            <a:ext cx="215900" cy="719138"/>
          </a:xfrm>
          <a:prstGeom prst="leftBrace">
            <a:avLst>
              <a:gd name="adj1" fmla="val 27757"/>
              <a:gd name="adj2" fmla="val 50000"/>
            </a:avLst>
          </a:prstGeom>
          <a:noFill/>
          <a:ln w="9525">
            <a:solidFill>
              <a:schemeClr val="tx1"/>
            </a:solidFill>
            <a:round/>
            <a:headEnd/>
            <a:tailEnd/>
          </a:ln>
          <a:effectLst/>
        </p:spPr>
        <p:txBody>
          <a:bodyPr wrap="none" anchor="ctr"/>
          <a:lstStyle/>
          <a:p>
            <a:endParaRPr lang="en-GB"/>
          </a:p>
        </p:txBody>
      </p:sp>
      <p:sp>
        <p:nvSpPr>
          <p:cNvPr id="21510" name="AutoShape 6"/>
          <p:cNvSpPr>
            <a:spLocks/>
          </p:cNvSpPr>
          <p:nvPr/>
        </p:nvSpPr>
        <p:spPr bwMode="auto">
          <a:xfrm rot="5400000" flipH="1" flipV="1">
            <a:off x="3636169" y="4747643"/>
            <a:ext cx="215900" cy="2087562"/>
          </a:xfrm>
          <a:prstGeom prst="leftBrace">
            <a:avLst>
              <a:gd name="adj1" fmla="val 80576"/>
              <a:gd name="adj2" fmla="val 50000"/>
            </a:avLst>
          </a:prstGeom>
          <a:noFill/>
          <a:ln w="9525">
            <a:solidFill>
              <a:schemeClr val="tx1"/>
            </a:solidFill>
            <a:round/>
            <a:headEnd/>
            <a:tailEnd/>
          </a:ln>
          <a:effectLst/>
        </p:spPr>
        <p:txBody>
          <a:bodyPr wrap="none" anchor="ctr"/>
          <a:lstStyle/>
          <a:p>
            <a:endParaRPr lang="en-GB"/>
          </a:p>
        </p:txBody>
      </p:sp>
      <p:sp>
        <p:nvSpPr>
          <p:cNvPr id="21511" name="AutoShape 7"/>
          <p:cNvSpPr>
            <a:spLocks/>
          </p:cNvSpPr>
          <p:nvPr/>
        </p:nvSpPr>
        <p:spPr bwMode="auto">
          <a:xfrm rot="5400000" flipH="1" flipV="1">
            <a:off x="4967288" y="5553299"/>
            <a:ext cx="215900" cy="431800"/>
          </a:xfrm>
          <a:prstGeom prst="leftBrace">
            <a:avLst>
              <a:gd name="adj1" fmla="val 16667"/>
              <a:gd name="adj2" fmla="val 50000"/>
            </a:avLst>
          </a:prstGeom>
          <a:noFill/>
          <a:ln w="9525">
            <a:solidFill>
              <a:schemeClr val="tx1"/>
            </a:solidFill>
            <a:round/>
            <a:headEnd/>
            <a:tailEnd/>
          </a:ln>
          <a:effectLst/>
        </p:spPr>
        <p:txBody>
          <a:bodyPr wrap="none" anchor="ctr"/>
          <a:lstStyle/>
          <a:p>
            <a:endParaRPr lang="en-GB"/>
          </a:p>
        </p:txBody>
      </p:sp>
      <p:sp>
        <p:nvSpPr>
          <p:cNvPr id="21512" name="AutoShape 8"/>
          <p:cNvSpPr>
            <a:spLocks/>
          </p:cNvSpPr>
          <p:nvPr/>
        </p:nvSpPr>
        <p:spPr bwMode="auto">
          <a:xfrm rot="5400000" flipH="1" flipV="1">
            <a:off x="5400675" y="5553299"/>
            <a:ext cx="215900" cy="431800"/>
          </a:xfrm>
          <a:prstGeom prst="leftBrace">
            <a:avLst>
              <a:gd name="adj1" fmla="val 16667"/>
              <a:gd name="adj2" fmla="val 50000"/>
            </a:avLst>
          </a:prstGeom>
          <a:noFill/>
          <a:ln w="9525">
            <a:solidFill>
              <a:schemeClr val="tx1"/>
            </a:solidFill>
            <a:round/>
            <a:headEnd/>
            <a:tailEnd/>
          </a:ln>
          <a:effectLst/>
        </p:spPr>
        <p:txBody>
          <a:bodyPr wrap="none" anchor="ctr"/>
          <a:lstStyle/>
          <a:p>
            <a:endParaRPr lang="en-GB"/>
          </a:p>
        </p:txBody>
      </p:sp>
      <p:sp>
        <p:nvSpPr>
          <p:cNvPr id="21515" name="AutoShape 11"/>
          <p:cNvSpPr>
            <a:spLocks/>
          </p:cNvSpPr>
          <p:nvPr/>
        </p:nvSpPr>
        <p:spPr bwMode="auto">
          <a:xfrm rot="5400000" flipH="1" flipV="1">
            <a:off x="6552407" y="4904805"/>
            <a:ext cx="215900" cy="1728787"/>
          </a:xfrm>
          <a:prstGeom prst="leftBrace">
            <a:avLst>
              <a:gd name="adj1" fmla="val 66728"/>
              <a:gd name="adj2" fmla="val 50000"/>
            </a:avLst>
          </a:prstGeom>
          <a:noFill/>
          <a:ln w="9525">
            <a:solidFill>
              <a:schemeClr val="tx1"/>
            </a:solidFill>
            <a:round/>
            <a:headEnd/>
            <a:tailEnd/>
          </a:ln>
          <a:effectLst/>
        </p:spPr>
        <p:txBody>
          <a:bodyPr wrap="none" anchor="ctr"/>
          <a:lstStyle/>
          <a:p>
            <a:endParaRPr lang="en-GB"/>
          </a:p>
        </p:txBody>
      </p:sp>
      <p:sp>
        <p:nvSpPr>
          <p:cNvPr id="21516" name="Text Box 12"/>
          <p:cNvSpPr txBox="1">
            <a:spLocks noChangeArrowheads="1"/>
          </p:cNvSpPr>
          <p:nvPr/>
        </p:nvSpPr>
        <p:spPr bwMode="auto">
          <a:xfrm>
            <a:off x="1116013" y="5972399"/>
            <a:ext cx="792162" cy="336550"/>
          </a:xfrm>
          <a:prstGeom prst="rect">
            <a:avLst/>
          </a:prstGeom>
          <a:noFill/>
          <a:ln w="9525">
            <a:noFill/>
            <a:miter lim="800000"/>
            <a:headEnd/>
            <a:tailEnd/>
          </a:ln>
          <a:effectLst/>
        </p:spPr>
        <p:txBody>
          <a:bodyPr>
            <a:spAutoFit/>
          </a:bodyPr>
          <a:lstStyle/>
          <a:p>
            <a:pPr>
              <a:spcBef>
                <a:spcPct val="50000"/>
              </a:spcBef>
            </a:pPr>
            <a:r>
              <a:rPr lang="en-GB" sz="1600"/>
              <a:t>Part 1</a:t>
            </a:r>
          </a:p>
        </p:txBody>
      </p:sp>
      <p:sp>
        <p:nvSpPr>
          <p:cNvPr id="21517" name="Text Box 13"/>
          <p:cNvSpPr txBox="1">
            <a:spLocks noChangeArrowheads="1"/>
          </p:cNvSpPr>
          <p:nvPr/>
        </p:nvSpPr>
        <p:spPr bwMode="auto">
          <a:xfrm>
            <a:off x="1835150" y="5972399"/>
            <a:ext cx="792163" cy="336550"/>
          </a:xfrm>
          <a:prstGeom prst="rect">
            <a:avLst/>
          </a:prstGeom>
          <a:noFill/>
          <a:ln w="9525">
            <a:noFill/>
            <a:miter lim="800000"/>
            <a:headEnd/>
            <a:tailEnd/>
          </a:ln>
          <a:effectLst/>
        </p:spPr>
        <p:txBody>
          <a:bodyPr>
            <a:spAutoFit/>
          </a:bodyPr>
          <a:lstStyle/>
          <a:p>
            <a:pPr>
              <a:spcBef>
                <a:spcPct val="50000"/>
              </a:spcBef>
            </a:pPr>
            <a:r>
              <a:rPr lang="en-GB" sz="1600"/>
              <a:t>Part 2</a:t>
            </a:r>
          </a:p>
        </p:txBody>
      </p:sp>
      <p:sp>
        <p:nvSpPr>
          <p:cNvPr id="21518" name="Text Box 14"/>
          <p:cNvSpPr txBox="1">
            <a:spLocks noChangeArrowheads="1"/>
          </p:cNvSpPr>
          <p:nvPr/>
        </p:nvSpPr>
        <p:spPr bwMode="auto">
          <a:xfrm>
            <a:off x="4643438" y="5948586"/>
            <a:ext cx="792162" cy="336550"/>
          </a:xfrm>
          <a:prstGeom prst="rect">
            <a:avLst/>
          </a:prstGeom>
          <a:noFill/>
          <a:ln w="9525">
            <a:noFill/>
            <a:miter lim="800000"/>
            <a:headEnd/>
            <a:tailEnd/>
          </a:ln>
          <a:effectLst/>
        </p:spPr>
        <p:txBody>
          <a:bodyPr>
            <a:spAutoFit/>
          </a:bodyPr>
          <a:lstStyle/>
          <a:p>
            <a:pPr>
              <a:spcBef>
                <a:spcPct val="50000"/>
              </a:spcBef>
            </a:pPr>
            <a:r>
              <a:rPr lang="en-GB" sz="1600"/>
              <a:t>Part 4</a:t>
            </a:r>
          </a:p>
        </p:txBody>
      </p:sp>
      <p:sp>
        <p:nvSpPr>
          <p:cNvPr id="21519" name="Text Box 15"/>
          <p:cNvSpPr txBox="1">
            <a:spLocks noChangeArrowheads="1"/>
          </p:cNvSpPr>
          <p:nvPr/>
        </p:nvSpPr>
        <p:spPr bwMode="auto">
          <a:xfrm>
            <a:off x="3348038" y="5972399"/>
            <a:ext cx="792162" cy="336550"/>
          </a:xfrm>
          <a:prstGeom prst="rect">
            <a:avLst/>
          </a:prstGeom>
          <a:noFill/>
          <a:ln w="9525">
            <a:noFill/>
            <a:miter lim="800000"/>
            <a:headEnd/>
            <a:tailEnd/>
          </a:ln>
          <a:effectLst/>
        </p:spPr>
        <p:txBody>
          <a:bodyPr>
            <a:spAutoFit/>
          </a:bodyPr>
          <a:lstStyle/>
          <a:p>
            <a:pPr>
              <a:spcBef>
                <a:spcPct val="50000"/>
              </a:spcBef>
            </a:pPr>
            <a:r>
              <a:rPr lang="en-GB" sz="1600"/>
              <a:t>Part 3</a:t>
            </a:r>
          </a:p>
        </p:txBody>
      </p:sp>
      <p:sp>
        <p:nvSpPr>
          <p:cNvPr id="21520" name="Text Box 16"/>
          <p:cNvSpPr txBox="1">
            <a:spLocks noChangeArrowheads="1"/>
          </p:cNvSpPr>
          <p:nvPr/>
        </p:nvSpPr>
        <p:spPr bwMode="auto">
          <a:xfrm>
            <a:off x="5364014" y="5972770"/>
            <a:ext cx="792162" cy="336550"/>
          </a:xfrm>
          <a:prstGeom prst="rect">
            <a:avLst/>
          </a:prstGeom>
          <a:noFill/>
          <a:ln w="9525">
            <a:noFill/>
            <a:miter lim="800000"/>
            <a:headEnd/>
            <a:tailEnd/>
          </a:ln>
          <a:effectLst/>
        </p:spPr>
        <p:txBody>
          <a:bodyPr>
            <a:spAutoFit/>
          </a:bodyPr>
          <a:lstStyle/>
          <a:p>
            <a:pPr>
              <a:spcBef>
                <a:spcPct val="50000"/>
              </a:spcBef>
            </a:pPr>
            <a:r>
              <a:rPr lang="en-GB" sz="1600" dirty="0"/>
              <a:t>Part 5</a:t>
            </a:r>
          </a:p>
        </p:txBody>
      </p:sp>
      <p:sp>
        <p:nvSpPr>
          <p:cNvPr id="21521" name="Text Box 17"/>
          <p:cNvSpPr txBox="1">
            <a:spLocks noChangeArrowheads="1"/>
          </p:cNvSpPr>
          <p:nvPr/>
        </p:nvSpPr>
        <p:spPr bwMode="auto">
          <a:xfrm>
            <a:off x="6227763" y="5948586"/>
            <a:ext cx="792162" cy="336550"/>
          </a:xfrm>
          <a:prstGeom prst="rect">
            <a:avLst/>
          </a:prstGeom>
          <a:noFill/>
          <a:ln w="9525">
            <a:noFill/>
            <a:miter lim="800000"/>
            <a:headEnd/>
            <a:tailEnd/>
          </a:ln>
          <a:effectLst/>
        </p:spPr>
        <p:txBody>
          <a:bodyPr>
            <a:spAutoFit/>
          </a:bodyPr>
          <a:lstStyle/>
          <a:p>
            <a:pPr>
              <a:spcBef>
                <a:spcPct val="50000"/>
              </a:spcBef>
            </a:pPr>
            <a:r>
              <a:rPr lang="en-GB" sz="1600"/>
              <a:t>Part 6</a:t>
            </a:r>
          </a:p>
        </p:txBody>
      </p:sp>
    </p:spTree>
    <p:extLst>
      <p:ext uri="{BB962C8B-B14F-4D97-AF65-F5344CB8AC3E}">
        <p14:creationId xmlns:p14="http://schemas.microsoft.com/office/powerpoint/2010/main" val="10189849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P1.12 </a:t>
            </a:r>
            <a:r>
              <a:rPr lang="en-GB" sz="3600" dirty="0"/>
              <a:t>- Web Architecture – Domains</a:t>
            </a:r>
          </a:p>
        </p:txBody>
      </p:sp>
      <p:sp>
        <p:nvSpPr>
          <p:cNvPr id="3" name="Content Placeholder 2"/>
          <p:cNvSpPr>
            <a:spLocks noGrp="1"/>
          </p:cNvSpPr>
          <p:nvPr>
            <p:ph idx="1"/>
          </p:nvPr>
        </p:nvSpPr>
        <p:spPr>
          <a:xfrm>
            <a:off x="251520" y="980728"/>
            <a:ext cx="8640960" cy="5616624"/>
          </a:xfrm>
        </p:spPr>
        <p:txBody>
          <a:bodyPr>
            <a:noAutofit/>
          </a:bodyPr>
          <a:lstStyle/>
          <a:p>
            <a:r>
              <a:rPr lang="en-GB" sz="1500" dirty="0" smtClean="0"/>
              <a:t>Web addresses as seen in the previous slide are broken down for a reason. First there was IP addresses, then the web grew to the point when remembering all those numbers was impossible. When the system of DNS came into place, the translation of IP addresses to wording allowed businesses, government offices, companies and individuals to generate their own unique address that was more memorable for the customer.</a:t>
            </a:r>
          </a:p>
          <a:p>
            <a:r>
              <a:rPr lang="en-GB" sz="1500" dirty="0" smtClean="0"/>
              <a:t>How difficult would Easyjet.com find business if the customer has to remember 12 numbers, or </a:t>
            </a:r>
            <a:r>
              <a:rPr lang="en-GB" sz="1500" dirty="0" err="1" smtClean="0"/>
              <a:t>Thetrainline</a:t>
            </a:r>
            <a:r>
              <a:rPr lang="en-GB" sz="1500" dirty="0" smtClean="0"/>
              <a:t>, Google, Amazon, all branded names based on their DNS name rather than their IP.</a:t>
            </a:r>
          </a:p>
          <a:p>
            <a:pPr lvl="1"/>
            <a:r>
              <a:rPr lang="en-GB" sz="1500" b="1" dirty="0">
                <a:cs typeface="Times New Roman" pitchFamily="18" charset="0"/>
              </a:rPr>
              <a:t>Internet Service Provider (ISP)</a:t>
            </a:r>
          </a:p>
          <a:p>
            <a:pPr lvl="2"/>
            <a:r>
              <a:rPr lang="en-GB" sz="1500" dirty="0">
                <a:cs typeface="Times New Roman" pitchFamily="18" charset="0"/>
              </a:rPr>
              <a:t>has unique IP (Internet Protocol) address</a:t>
            </a:r>
          </a:p>
          <a:p>
            <a:pPr lvl="3"/>
            <a:r>
              <a:rPr lang="en-GB" sz="1500" dirty="0">
                <a:cs typeface="Times New Roman" pitchFamily="18" charset="0"/>
              </a:rPr>
              <a:t>four numbers separated by full stops</a:t>
            </a:r>
          </a:p>
          <a:p>
            <a:pPr lvl="2"/>
            <a:r>
              <a:rPr lang="en-GB" sz="1500" b="1" dirty="0">
                <a:cs typeface="Times New Roman" pitchFamily="18" charset="0"/>
              </a:rPr>
              <a:t>Domain Name System (DNS)</a:t>
            </a:r>
          </a:p>
          <a:p>
            <a:pPr lvl="3"/>
            <a:r>
              <a:rPr lang="en-GB" sz="1500" dirty="0">
                <a:cs typeface="Times New Roman" pitchFamily="18" charset="0"/>
              </a:rPr>
              <a:t>translates IP address numbers into domain name</a:t>
            </a:r>
          </a:p>
          <a:p>
            <a:pPr lvl="3"/>
            <a:r>
              <a:rPr lang="en-GB" sz="1500" dirty="0">
                <a:cs typeface="Times New Roman" pitchFamily="18" charset="0"/>
              </a:rPr>
              <a:t>Without the DNS you would have to remember numbers instead of names.</a:t>
            </a:r>
          </a:p>
          <a:p>
            <a:pPr lvl="3"/>
            <a:r>
              <a:rPr lang="en-GB" sz="1500" dirty="0">
                <a:cs typeface="Times New Roman" pitchFamily="18" charset="0"/>
              </a:rPr>
              <a:t>For example – typing </a:t>
            </a:r>
            <a:r>
              <a:rPr lang="en-GB" sz="1500" dirty="0">
                <a:cs typeface="Times New Roman" pitchFamily="18" charset="0"/>
                <a:hlinkClick r:id="rId2"/>
              </a:rPr>
              <a:t>http://193.164.107.139</a:t>
            </a:r>
            <a:r>
              <a:rPr lang="en-GB" sz="1500" dirty="0">
                <a:cs typeface="Times New Roman" pitchFamily="18" charset="0"/>
              </a:rPr>
              <a:t> would lead to the same page as </a:t>
            </a:r>
            <a:r>
              <a:rPr lang="en-GB" sz="1500" dirty="0">
                <a:cs typeface="Times New Roman" pitchFamily="18" charset="0"/>
                <a:hlinkClick r:id="rId3"/>
              </a:rPr>
              <a:t>http://www.brookweston.org</a:t>
            </a:r>
            <a:r>
              <a:rPr lang="en-GB" sz="1500" dirty="0">
                <a:cs typeface="Times New Roman" pitchFamily="18" charset="0"/>
              </a:rPr>
              <a:t> </a:t>
            </a:r>
          </a:p>
          <a:p>
            <a:pPr lvl="2"/>
            <a:r>
              <a:rPr lang="en-GB" sz="1500" b="1" dirty="0">
                <a:cs typeface="Times New Roman" pitchFamily="18" charset="0"/>
              </a:rPr>
              <a:t>URL (Uniform Resource Locator)</a:t>
            </a:r>
          </a:p>
          <a:p>
            <a:pPr lvl="3"/>
            <a:r>
              <a:rPr lang="en-GB" sz="1500" dirty="0">
                <a:cs typeface="Times New Roman" pitchFamily="18" charset="0"/>
              </a:rPr>
              <a:t>standard address used to find a </a:t>
            </a:r>
            <a:r>
              <a:rPr lang="en-GB" sz="1500" dirty="0" smtClean="0">
                <a:cs typeface="Times New Roman" pitchFamily="18" charset="0"/>
              </a:rPr>
              <a:t>page</a:t>
            </a:r>
          </a:p>
          <a:p>
            <a:pPr marL="3175" lvl="3" indent="0">
              <a:buNone/>
            </a:pPr>
            <a:r>
              <a:rPr lang="en-GB" sz="1500" b="1" dirty="0" smtClean="0"/>
              <a:t>P1.12 </a:t>
            </a:r>
            <a:r>
              <a:rPr lang="en-GB" sz="1500" b="1" dirty="0"/>
              <a:t>– Task </a:t>
            </a:r>
            <a:r>
              <a:rPr lang="en-GB" sz="1500" b="1" dirty="0" smtClean="0"/>
              <a:t>12 </a:t>
            </a:r>
            <a:r>
              <a:rPr lang="en-GB" sz="1500" b="1" dirty="0"/>
              <a:t>- </a:t>
            </a:r>
            <a:r>
              <a:rPr lang="en-GB" sz="1500" dirty="0"/>
              <a:t>Describe, with evidence, </a:t>
            </a:r>
            <a:r>
              <a:rPr lang="en-GB" sz="1500" dirty="0" smtClean="0"/>
              <a:t>what DNS and URL are and what it does in terms of securing business, naming and address management.</a:t>
            </a:r>
          </a:p>
        </p:txBody>
      </p:sp>
    </p:spTree>
    <p:extLst>
      <p:ext uri="{BB962C8B-B14F-4D97-AF65-F5344CB8AC3E}">
        <p14:creationId xmlns:p14="http://schemas.microsoft.com/office/powerpoint/2010/main" val="32835986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4293096"/>
            <a:ext cx="8712968" cy="1944216"/>
          </a:xfrm>
        </p:spPr>
        <p:txBody>
          <a:bodyPr>
            <a:normAutofit fontScale="70000" lnSpcReduction="20000"/>
          </a:bodyPr>
          <a:lstStyle/>
          <a:p>
            <a:r>
              <a:rPr lang="en-GB" dirty="0" smtClean="0"/>
              <a:t>All websites are programmed in, some have multiple languages within them, a little JavaScript, mostly HTML, some </a:t>
            </a:r>
            <a:r>
              <a:rPr lang="en-GB" dirty="0" err="1" smtClean="0"/>
              <a:t>MySql</a:t>
            </a:r>
            <a:r>
              <a:rPr lang="en-GB" dirty="0" smtClean="0"/>
              <a:t> and a bit of PHP. All serve their purpose and all have adapted over the years. Now they are invaluable in the production of a good working site. Each language is different but there is a compatibility within them that allows the other codes to use or display them.</a:t>
            </a:r>
          </a:p>
          <a:p>
            <a:r>
              <a:rPr lang="en-GB" dirty="0" smtClean="0"/>
              <a:t>And there are others, </a:t>
            </a:r>
            <a:r>
              <a:rPr lang="en-GB" dirty="0" err="1" smtClean="0"/>
              <a:t>.Net</a:t>
            </a:r>
            <a:r>
              <a:rPr lang="en-GB" dirty="0" smtClean="0"/>
              <a:t>, Python, C++ etc.</a:t>
            </a:r>
            <a:endParaRPr lang="en-GB" dirty="0"/>
          </a:p>
        </p:txBody>
      </p:sp>
      <p:sp>
        <p:nvSpPr>
          <p:cNvPr id="3" name="Title 2"/>
          <p:cNvSpPr>
            <a:spLocks noGrp="1"/>
          </p:cNvSpPr>
          <p:nvPr>
            <p:ph type="title"/>
          </p:nvPr>
        </p:nvSpPr>
        <p:spPr/>
        <p:txBody>
          <a:bodyPr>
            <a:normAutofit/>
          </a:bodyPr>
          <a:lstStyle/>
          <a:p>
            <a:r>
              <a:rPr lang="en-GB" sz="3200" dirty="0" smtClean="0"/>
              <a:t>P1.13 </a:t>
            </a:r>
            <a:r>
              <a:rPr lang="en-GB" sz="3200" dirty="0"/>
              <a:t>- Web </a:t>
            </a:r>
            <a:r>
              <a:rPr lang="en-GB" sz="3200" dirty="0" smtClean="0"/>
              <a:t>Architecture – Programming</a:t>
            </a:r>
            <a:endParaRPr lang="en-GB" sz="32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223" t="13942" r="2804" b="29808"/>
          <a:stretch/>
        </p:blipFill>
        <p:spPr bwMode="auto">
          <a:xfrm>
            <a:off x="323528" y="877779"/>
            <a:ext cx="8676456" cy="3307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93091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5976664" cy="5544616"/>
          </a:xfrm>
        </p:spPr>
        <p:txBody>
          <a:bodyPr>
            <a:noAutofit/>
          </a:bodyPr>
          <a:lstStyle/>
          <a:p>
            <a:r>
              <a:rPr lang="en-GB" sz="1800" b="1" dirty="0" err="1" smtClean="0"/>
              <a:t>MySql</a:t>
            </a:r>
            <a:r>
              <a:rPr lang="en-GB" sz="1800" b="1" dirty="0" smtClean="0"/>
              <a:t> </a:t>
            </a:r>
            <a:r>
              <a:rPr lang="en-GB" sz="1800" dirty="0" smtClean="0"/>
              <a:t>- </a:t>
            </a:r>
            <a:r>
              <a:rPr lang="en-GB" sz="1800" dirty="0"/>
              <a:t>Another component of standard web server installations, MySQL is a free, open source database server. It’s not a programming language as such, but it is a new language to learn if you want to talk to databases so it’s a key component of modern websites. </a:t>
            </a:r>
            <a:r>
              <a:rPr lang="en-GB" sz="1800" dirty="0" smtClean="0"/>
              <a:t>Again</a:t>
            </a:r>
            <a:r>
              <a:rPr lang="en-GB" sz="1800" dirty="0"/>
              <a:t>, MySQL is what powers </a:t>
            </a:r>
            <a:r>
              <a:rPr lang="en-GB" sz="1800" dirty="0" err="1"/>
              <a:t>WordPress</a:t>
            </a:r>
            <a:r>
              <a:rPr lang="en-GB" sz="1800" dirty="0"/>
              <a:t>  - so all your posts and content are actually stored inside a MySQL database.</a:t>
            </a:r>
          </a:p>
          <a:p>
            <a:r>
              <a:rPr lang="en-GB" sz="1800" b="1" dirty="0" smtClean="0"/>
              <a:t>PHP</a:t>
            </a:r>
            <a:r>
              <a:rPr lang="en-GB" sz="1800" dirty="0" smtClean="0"/>
              <a:t> </a:t>
            </a:r>
            <a:r>
              <a:rPr lang="en-GB" sz="1800" dirty="0"/>
              <a:t>- </a:t>
            </a:r>
            <a:r>
              <a:rPr lang="en-GB" sz="1800" dirty="0" smtClean="0"/>
              <a:t>PHP </a:t>
            </a:r>
            <a:r>
              <a:rPr lang="en-GB" sz="1800" dirty="0"/>
              <a:t>is the undisputed king of server-side languages in use on the Internet today – running on 75% of all web servers – and is the power behind </a:t>
            </a:r>
            <a:r>
              <a:rPr lang="en-GB" sz="1800" dirty="0" err="1"/>
              <a:t>WordPress</a:t>
            </a:r>
            <a:r>
              <a:rPr lang="en-GB" sz="1800" dirty="0"/>
              <a:t>, Wikipedia, and even the user-facing part of </a:t>
            </a:r>
            <a:r>
              <a:rPr lang="en-GB" sz="1800" dirty="0" smtClean="0"/>
              <a:t>Facebook. As </a:t>
            </a:r>
            <a:r>
              <a:rPr lang="en-GB" sz="1800" dirty="0"/>
              <a:t>a server side language, the code is processed before it reaches the user’s browser, so all they see is the final page and none of the original PHP code. PHP is mainly used in conjunction with MySQL to pull information from a database, manipulate it and present it to the user</a:t>
            </a:r>
            <a:r>
              <a:rPr lang="en-GB" sz="1800" dirty="0" smtClean="0"/>
              <a:t>.</a:t>
            </a:r>
            <a:endParaRPr lang="en-GB" sz="1800" dirty="0"/>
          </a:p>
        </p:txBody>
      </p:sp>
      <p:sp>
        <p:nvSpPr>
          <p:cNvPr id="3" name="Title 2"/>
          <p:cNvSpPr>
            <a:spLocks noGrp="1"/>
          </p:cNvSpPr>
          <p:nvPr>
            <p:ph type="title"/>
          </p:nvPr>
        </p:nvSpPr>
        <p:spPr/>
        <p:txBody>
          <a:bodyPr>
            <a:normAutofit/>
          </a:bodyPr>
          <a:lstStyle/>
          <a:p>
            <a:r>
              <a:rPr lang="en-GB" sz="3200" dirty="0" smtClean="0"/>
              <a:t>P1.13 </a:t>
            </a:r>
            <a:r>
              <a:rPr lang="en-GB" sz="3200" dirty="0"/>
              <a:t>- Web </a:t>
            </a:r>
            <a:r>
              <a:rPr lang="en-GB" sz="3200" dirty="0" smtClean="0"/>
              <a:t>Architecture – Programming</a:t>
            </a:r>
            <a:endParaRPr lang="en-GB" sz="3200" dirty="0"/>
          </a:p>
        </p:txBody>
      </p:sp>
      <p:pic>
        <p:nvPicPr>
          <p:cNvPr id="2050" name="Picture 2" descr="programming langu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4432" y="4293096"/>
            <a:ext cx="2867025" cy="14859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web programming langua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196752"/>
            <a:ext cx="3048000" cy="1219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3533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5976664" cy="4680520"/>
          </a:xfrm>
        </p:spPr>
        <p:txBody>
          <a:bodyPr>
            <a:normAutofit fontScale="70000" lnSpcReduction="20000"/>
          </a:bodyPr>
          <a:lstStyle/>
          <a:p>
            <a:r>
              <a:rPr lang="en-GB" b="1" dirty="0" smtClean="0"/>
              <a:t>JavaScript</a:t>
            </a:r>
            <a:r>
              <a:rPr lang="en-GB" dirty="0" smtClean="0"/>
              <a:t> </a:t>
            </a:r>
            <a:r>
              <a:rPr lang="en-GB" dirty="0"/>
              <a:t>- Not to be confused with Java, the full object oriented software programming </a:t>
            </a:r>
            <a:r>
              <a:rPr lang="en-GB" dirty="0" smtClean="0"/>
              <a:t>language, </a:t>
            </a:r>
            <a:r>
              <a:rPr lang="en-GB" dirty="0"/>
              <a:t>Javascript is the daddy of interactive webpages. It’s a scripting language that’s run locally on the user’s browser, allowing webpages to respond to user interactions such as clicking on elements and timing events. </a:t>
            </a:r>
            <a:r>
              <a:rPr lang="en-GB" dirty="0" smtClean="0"/>
              <a:t>Generally, </a:t>
            </a:r>
            <a:r>
              <a:rPr lang="en-GB" dirty="0"/>
              <a:t>if there’s something interactive on a site, and it isn’t Flash – it’s more than likely Javascript</a:t>
            </a:r>
            <a:r>
              <a:rPr lang="en-GB" dirty="0" smtClean="0"/>
              <a:t>.</a:t>
            </a:r>
          </a:p>
          <a:p>
            <a:r>
              <a:rPr lang="en-GB" b="1" dirty="0" smtClean="0"/>
              <a:t>HTML</a:t>
            </a:r>
            <a:r>
              <a:rPr lang="en-GB" dirty="0" smtClean="0"/>
              <a:t> – This is the original and standard web code that makes pages appear on the screen, the mark-up language of all pages written as a basic script that holds the other pieces of code within it. It is the accepted standard of all web pages for layout and structure, doing little more than putting things into the</a:t>
            </a:r>
            <a:r>
              <a:rPr lang="en-GB" dirty="0"/>
              <a:t>ir place and </a:t>
            </a:r>
            <a:r>
              <a:rPr lang="en-GB" dirty="0" smtClean="0"/>
              <a:t>setting fonts, colours, proportions and locations.</a:t>
            </a:r>
          </a:p>
          <a:p>
            <a:endParaRPr lang="en-GB" dirty="0" smtClean="0"/>
          </a:p>
          <a:p>
            <a:endParaRPr lang="en-GB" dirty="0"/>
          </a:p>
        </p:txBody>
      </p:sp>
      <p:sp>
        <p:nvSpPr>
          <p:cNvPr id="3" name="Title 2"/>
          <p:cNvSpPr>
            <a:spLocks noGrp="1"/>
          </p:cNvSpPr>
          <p:nvPr>
            <p:ph type="title"/>
          </p:nvPr>
        </p:nvSpPr>
        <p:spPr/>
        <p:txBody>
          <a:bodyPr>
            <a:normAutofit/>
          </a:bodyPr>
          <a:lstStyle/>
          <a:p>
            <a:r>
              <a:rPr lang="en-GB" sz="3200" dirty="0" smtClean="0"/>
              <a:t>P1.13 </a:t>
            </a:r>
            <a:r>
              <a:rPr lang="en-GB" sz="3200" dirty="0"/>
              <a:t>- Web </a:t>
            </a:r>
            <a:r>
              <a:rPr lang="en-GB" sz="3200" dirty="0" smtClean="0"/>
              <a:t>Architecture – Programming</a:t>
            </a:r>
            <a:endParaRPr lang="en-GB" sz="3200" dirty="0"/>
          </a:p>
        </p:txBody>
      </p:sp>
      <p:pic>
        <p:nvPicPr>
          <p:cNvPr id="2052" name="Picture 4" descr="web programming langu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5161" y="980728"/>
            <a:ext cx="2727829" cy="100811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digitalfamily.com/dreamweaver/images/editing-code/editing-code-07.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2276872"/>
            <a:ext cx="2556068" cy="289942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15732" y="5518973"/>
            <a:ext cx="8640528" cy="646331"/>
          </a:xfrm>
          <a:prstGeom prst="rect">
            <a:avLst/>
          </a:prstGeom>
        </p:spPr>
        <p:txBody>
          <a:bodyPr wrap="square">
            <a:spAutoFit/>
          </a:bodyPr>
          <a:lstStyle/>
          <a:p>
            <a:pPr marL="365760" lvl="3" indent="-256032">
              <a:spcBef>
                <a:spcPts val="400"/>
              </a:spcBef>
              <a:buClr>
                <a:schemeClr val="accent1"/>
              </a:buClr>
              <a:buSzPct val="68000"/>
              <a:buFont typeface="Wingdings 3"/>
              <a:buChar char=""/>
            </a:pPr>
            <a:r>
              <a:rPr lang="en-GB" b="1" dirty="0" smtClean="0"/>
              <a:t>P1.13 </a:t>
            </a:r>
            <a:r>
              <a:rPr lang="en-GB" b="1" dirty="0"/>
              <a:t>– Task </a:t>
            </a:r>
            <a:r>
              <a:rPr lang="en-GB" b="1" dirty="0" smtClean="0"/>
              <a:t>13 </a:t>
            </a:r>
            <a:r>
              <a:rPr lang="en-GB" b="1" dirty="0"/>
              <a:t>- </a:t>
            </a:r>
            <a:r>
              <a:rPr lang="en-GB" dirty="0"/>
              <a:t>Describe, with evidence, what </a:t>
            </a:r>
            <a:r>
              <a:rPr lang="en-GB" dirty="0" smtClean="0"/>
              <a:t>web programming is and the need for additional coding to make web pages more productive.</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4196836140"/>
              </p:ext>
            </p:extLst>
          </p:nvPr>
        </p:nvGraphicFramePr>
        <p:xfrm>
          <a:off x="611560" y="6165304"/>
          <a:ext cx="8172692" cy="370840"/>
        </p:xfrm>
        <a:graphic>
          <a:graphicData uri="http://schemas.openxmlformats.org/drawingml/2006/table">
            <a:tbl>
              <a:tblPr firstRow="1" bandRow="1">
                <a:tableStyleId>{5C22544A-7EE6-4342-B048-85BDC9FD1C3A}</a:tableStyleId>
              </a:tblPr>
              <a:tblGrid>
                <a:gridCol w="2043173"/>
                <a:gridCol w="2043173"/>
                <a:gridCol w="2043173"/>
                <a:gridCol w="2043173"/>
              </a:tblGrid>
              <a:tr h="370840">
                <a:tc>
                  <a:txBody>
                    <a:bodyPr/>
                    <a:lstStyle/>
                    <a:p>
                      <a:pPr algn="ctr"/>
                      <a:r>
                        <a:rPr lang="en-GB" dirty="0" smtClean="0"/>
                        <a:t>PHP</a:t>
                      </a:r>
                      <a:endParaRPr lang="en-GB" dirty="0"/>
                    </a:p>
                  </a:txBody>
                  <a:tcPr/>
                </a:tc>
                <a:tc>
                  <a:txBody>
                    <a:bodyPr/>
                    <a:lstStyle/>
                    <a:p>
                      <a:pPr algn="ctr"/>
                      <a:r>
                        <a:rPr lang="en-GB" dirty="0" err="1" smtClean="0"/>
                        <a:t>MySql</a:t>
                      </a:r>
                      <a:endParaRPr lang="en-GB" dirty="0"/>
                    </a:p>
                  </a:txBody>
                  <a:tcPr/>
                </a:tc>
                <a:tc>
                  <a:txBody>
                    <a:bodyPr/>
                    <a:lstStyle/>
                    <a:p>
                      <a:pPr algn="ctr"/>
                      <a:r>
                        <a:rPr lang="en-GB" dirty="0" smtClean="0"/>
                        <a:t>Javascript</a:t>
                      </a:r>
                      <a:endParaRPr lang="en-GB" dirty="0"/>
                    </a:p>
                  </a:txBody>
                  <a:tcPr/>
                </a:tc>
                <a:tc>
                  <a:txBody>
                    <a:bodyPr/>
                    <a:lstStyle/>
                    <a:p>
                      <a:pPr algn="ctr"/>
                      <a:r>
                        <a:rPr lang="en-GB" dirty="0" smtClean="0"/>
                        <a:t>HTML</a:t>
                      </a:r>
                      <a:endParaRPr lang="en-GB" dirty="0"/>
                    </a:p>
                  </a:txBody>
                  <a:tcPr/>
                </a:tc>
              </a:tr>
            </a:tbl>
          </a:graphicData>
        </a:graphic>
      </p:graphicFrame>
    </p:spTree>
    <p:extLst>
      <p:ext uri="{BB962C8B-B14F-4D97-AF65-F5344CB8AC3E}">
        <p14:creationId xmlns:p14="http://schemas.microsoft.com/office/powerpoint/2010/main" val="967128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052736"/>
            <a:ext cx="8640960" cy="5400600"/>
          </a:xfrm>
        </p:spPr>
        <p:txBody>
          <a:bodyPr>
            <a:noAutofit/>
          </a:bodyPr>
          <a:lstStyle/>
          <a:p>
            <a:r>
              <a:rPr lang="en-GB" sz="1700" b="1" dirty="0" smtClean="0"/>
              <a:t>P1 - </a:t>
            </a:r>
            <a:r>
              <a:rPr lang="en-GB" sz="1700" b="1" dirty="0"/>
              <a:t>Know the technologies required for an </a:t>
            </a:r>
            <a:r>
              <a:rPr lang="en-GB" sz="1700" b="1" dirty="0" smtClean="0"/>
              <a:t>e-commerce system</a:t>
            </a:r>
            <a:endParaRPr lang="en-GB" sz="1700" b="1" dirty="0"/>
          </a:p>
          <a:p>
            <a:r>
              <a:rPr lang="en-GB" sz="1700" dirty="0"/>
              <a:t>Learners should be encouraged to visit a range </a:t>
            </a:r>
            <a:r>
              <a:rPr lang="en-GB" sz="1700" dirty="0" smtClean="0"/>
              <a:t>of e-commerce </a:t>
            </a:r>
            <a:r>
              <a:rPr lang="en-GB" sz="1700" dirty="0"/>
              <a:t>sites to help them understand </a:t>
            </a:r>
            <a:r>
              <a:rPr lang="en-GB" sz="1700" dirty="0" smtClean="0"/>
              <a:t>what e-commerce </a:t>
            </a:r>
            <a:r>
              <a:rPr lang="en-GB" sz="1700" dirty="0"/>
              <a:t>is. As a group they could be encouraged </a:t>
            </a:r>
            <a:r>
              <a:rPr lang="en-GB" sz="1700" dirty="0" smtClean="0"/>
              <a:t>to identify </a:t>
            </a:r>
            <a:r>
              <a:rPr lang="en-GB" sz="1700" dirty="0"/>
              <a:t>the hardware and software components required </a:t>
            </a:r>
            <a:r>
              <a:rPr lang="en-GB" sz="1700" dirty="0" smtClean="0"/>
              <a:t>in order </a:t>
            </a:r>
            <a:r>
              <a:rPr lang="en-GB" sz="1700" dirty="0"/>
              <a:t>to have an e-commerce site and discuss these findings.</a:t>
            </a:r>
          </a:p>
          <a:p>
            <a:r>
              <a:rPr lang="en-GB" sz="1700" dirty="0"/>
              <a:t>The tutor should explain the technical terminology </a:t>
            </a:r>
            <a:r>
              <a:rPr lang="en-GB" sz="1700" dirty="0" smtClean="0"/>
              <a:t>and protocols </a:t>
            </a:r>
            <a:r>
              <a:rPr lang="en-GB" sz="1700" dirty="0"/>
              <a:t>that are applicable to the unit as it is essential </a:t>
            </a:r>
            <a:r>
              <a:rPr lang="en-GB" sz="1700" dirty="0" smtClean="0"/>
              <a:t>that learners </a:t>
            </a:r>
            <a:r>
              <a:rPr lang="en-GB" sz="1700" dirty="0"/>
              <a:t>understand the term TCP/IP and what is meant </a:t>
            </a:r>
            <a:r>
              <a:rPr lang="en-GB" sz="1700" dirty="0" smtClean="0"/>
              <a:t>by ports </a:t>
            </a:r>
            <a:r>
              <a:rPr lang="en-GB" sz="1700" dirty="0"/>
              <a:t>and protocols. To reinforce this they could be </a:t>
            </a:r>
            <a:r>
              <a:rPr lang="en-GB" sz="1700" dirty="0" smtClean="0"/>
              <a:t>asked to </a:t>
            </a:r>
            <a:r>
              <a:rPr lang="en-GB" sz="1700" dirty="0"/>
              <a:t>identify a range of protocols from a suggested list </a:t>
            </a:r>
            <a:r>
              <a:rPr lang="en-GB" sz="1700" dirty="0" smtClean="0"/>
              <a:t>of websites</a:t>
            </a:r>
            <a:r>
              <a:rPr lang="en-GB" sz="1700" dirty="0"/>
              <a:t>.</a:t>
            </a:r>
          </a:p>
          <a:p>
            <a:r>
              <a:rPr lang="en-GB" sz="1700" dirty="0"/>
              <a:t>Learners are also required to understand domain names </a:t>
            </a:r>
            <a:r>
              <a:rPr lang="en-GB" sz="1700" dirty="0" smtClean="0"/>
              <a:t>and the </a:t>
            </a:r>
            <a:r>
              <a:rPr lang="en-GB" sz="1700" dirty="0"/>
              <a:t>registration process, as a group they could be </a:t>
            </a:r>
            <a:r>
              <a:rPr lang="en-GB" sz="1700" dirty="0" smtClean="0"/>
              <a:t>provided with </a:t>
            </a:r>
            <a:r>
              <a:rPr lang="en-GB" sz="1700" dirty="0"/>
              <a:t>exercises to identify the parts of a domain name. </a:t>
            </a:r>
            <a:r>
              <a:rPr lang="en-GB" sz="1700" dirty="0" smtClean="0"/>
              <a:t>They should </a:t>
            </a:r>
            <a:r>
              <a:rPr lang="en-GB" sz="1700" dirty="0"/>
              <a:t>also look at how they can register or check </a:t>
            </a:r>
            <a:r>
              <a:rPr lang="en-GB" sz="1700" dirty="0" smtClean="0"/>
              <a:t>domain names </a:t>
            </a:r>
            <a:r>
              <a:rPr lang="en-GB" sz="1700" dirty="0"/>
              <a:t>without physically having to register or purchase.</a:t>
            </a:r>
          </a:p>
          <a:p>
            <a:r>
              <a:rPr lang="en-GB" sz="1700" dirty="0"/>
              <a:t>Learners need to understand internet speeds, they </a:t>
            </a:r>
            <a:r>
              <a:rPr lang="en-GB" sz="1700" dirty="0" smtClean="0"/>
              <a:t>could use </a:t>
            </a:r>
            <a:r>
              <a:rPr lang="en-GB" sz="1700" dirty="0"/>
              <a:t>an online speed checker to find out the speed of </a:t>
            </a:r>
            <a:r>
              <a:rPr lang="en-GB" sz="1700" dirty="0" smtClean="0"/>
              <a:t>the website </a:t>
            </a:r>
            <a:r>
              <a:rPr lang="en-GB" sz="1700" dirty="0"/>
              <a:t>they are using and should then as a group </a:t>
            </a:r>
            <a:r>
              <a:rPr lang="en-GB" sz="1700" dirty="0" smtClean="0"/>
              <a:t>discuss the </a:t>
            </a:r>
            <a:r>
              <a:rPr lang="en-GB" sz="1700" dirty="0"/>
              <a:t>advantages and disadvantages of having a fast </a:t>
            </a:r>
            <a:r>
              <a:rPr lang="en-GB" sz="1700" dirty="0" smtClean="0"/>
              <a:t>speed/ slow </a:t>
            </a:r>
            <a:r>
              <a:rPr lang="en-GB" sz="1700" dirty="0"/>
              <a:t>speed. Learners should be encouraged to research </a:t>
            </a:r>
            <a:r>
              <a:rPr lang="en-GB" sz="1700" dirty="0" smtClean="0"/>
              <a:t>W3C and </a:t>
            </a:r>
            <a:r>
              <a:rPr lang="en-GB" sz="1700" dirty="0"/>
              <a:t>what this means.</a:t>
            </a:r>
            <a:endParaRPr lang="en-GB" sz="1700" dirty="0" smtClean="0"/>
          </a:p>
        </p:txBody>
      </p:sp>
      <p:sp>
        <p:nvSpPr>
          <p:cNvPr id="3" name="Title 2"/>
          <p:cNvSpPr>
            <a:spLocks noGrp="1"/>
          </p:cNvSpPr>
          <p:nvPr>
            <p:ph type="title"/>
          </p:nvPr>
        </p:nvSpPr>
        <p:spPr>
          <a:xfrm>
            <a:off x="446856" y="116632"/>
            <a:ext cx="8229600" cy="850106"/>
          </a:xfrm>
        </p:spPr>
        <p:txBody>
          <a:bodyPr/>
          <a:lstStyle/>
          <a:p>
            <a:r>
              <a:rPr lang="en-GB" dirty="0" smtClean="0"/>
              <a:t>Assessment Criteria P1</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88640"/>
            <a:ext cx="8733656" cy="864096"/>
          </a:xfrm>
        </p:spPr>
        <p:txBody>
          <a:bodyPr>
            <a:noAutofit/>
          </a:bodyPr>
          <a:lstStyle/>
          <a:p>
            <a:r>
              <a:rPr lang="en-GB" sz="3200" dirty="0" smtClean="0"/>
              <a:t>P1.14 </a:t>
            </a:r>
            <a:r>
              <a:rPr lang="en-GB" sz="3200" dirty="0"/>
              <a:t>- Web Architecture – </a:t>
            </a:r>
            <a:r>
              <a:rPr lang="en-GB" sz="3200" dirty="0" smtClean="0"/>
              <a:t>Speeds</a:t>
            </a:r>
            <a:endParaRPr lang="en-GB" sz="3200" dirty="0"/>
          </a:p>
        </p:txBody>
      </p:sp>
      <p:sp>
        <p:nvSpPr>
          <p:cNvPr id="3" name="Content Placeholder 2"/>
          <p:cNvSpPr>
            <a:spLocks noGrp="1"/>
          </p:cNvSpPr>
          <p:nvPr>
            <p:ph idx="1"/>
          </p:nvPr>
        </p:nvSpPr>
        <p:spPr>
          <a:xfrm>
            <a:off x="251520" y="1052736"/>
            <a:ext cx="8640960" cy="5328592"/>
          </a:xfrm>
        </p:spPr>
        <p:txBody>
          <a:bodyPr>
            <a:normAutofit lnSpcReduction="10000"/>
          </a:bodyPr>
          <a:lstStyle/>
          <a:p>
            <a:pPr marL="0" indent="0">
              <a:buNone/>
            </a:pPr>
            <a:r>
              <a:rPr lang="en-GB" sz="1800" dirty="0" smtClean="0"/>
              <a:t>In the production, uploading and side management of any website, internally and externally managed there are consideration that need to be looked at by any business from the amount of space and hosts they use to the amount of traffic they can handle on a daily business basis. This is called User side and server side management. User side is the considerations that the company can manage on their own, server side is what hosts and network stores can manage.</a:t>
            </a:r>
          </a:p>
          <a:p>
            <a:r>
              <a:rPr lang="en-GB" sz="1800" b="1" dirty="0" smtClean="0"/>
              <a:t>Connection Speed </a:t>
            </a:r>
            <a:r>
              <a:rPr lang="en-GB" sz="1800" dirty="0"/>
              <a:t>(e.g. dial-up, broadband, mobile broadband, WI-FI) </a:t>
            </a:r>
            <a:r>
              <a:rPr lang="en-GB" sz="1800" dirty="0" smtClean="0"/>
              <a:t>Dial up is dying but there is still 3% of the population that is still managing a slower connection. Slower connections means pages do not load, users get impatient and go elsewhere, video files will far too long to load, streaming buffers to the point of being unwatchable. Similar with mobile broadband when it loses signal can cause data transfers to crash or a delay in reconnection, Wi-Fi can be restricted in public places so linked sites can come up as web filtered. Tis can have an impact on what the user places on their site, causes them to reconsider content, possibly creating a secondary site to accommodate these customers.</a:t>
            </a:r>
          </a:p>
          <a:p>
            <a:pPr marL="365760" lvl="3" indent="-256032">
              <a:spcBef>
                <a:spcPts val="400"/>
              </a:spcBef>
              <a:buClr>
                <a:schemeClr val="accent1"/>
              </a:buClr>
              <a:buSzPct val="68000"/>
              <a:buFont typeface="Wingdings 3"/>
              <a:buChar char=""/>
            </a:pPr>
            <a:r>
              <a:rPr lang="en-GB" b="1" dirty="0" smtClean="0"/>
              <a:t>P1.14 </a:t>
            </a:r>
            <a:r>
              <a:rPr lang="en-GB" b="1" dirty="0"/>
              <a:t>– Task </a:t>
            </a:r>
            <a:r>
              <a:rPr lang="en-GB" b="1" dirty="0" smtClean="0"/>
              <a:t>14 </a:t>
            </a:r>
            <a:r>
              <a:rPr lang="en-GB" b="1" dirty="0"/>
              <a:t>- </a:t>
            </a:r>
            <a:r>
              <a:rPr lang="en-GB" dirty="0"/>
              <a:t>Describe, with evidence, </a:t>
            </a:r>
            <a:r>
              <a:rPr lang="en-GB" dirty="0" smtClean="0"/>
              <a:t>how connection speed can have an impact on the business trade of an e-commerce site.</a:t>
            </a:r>
          </a:p>
          <a:p>
            <a:pPr marL="365760" lvl="3" indent="-256032">
              <a:spcBef>
                <a:spcPts val="400"/>
              </a:spcBef>
              <a:buClr>
                <a:schemeClr val="accent1"/>
              </a:buClr>
              <a:buSzPct val="68000"/>
              <a:buFont typeface="Wingdings 3"/>
              <a:buChar char=""/>
            </a:pPr>
            <a:r>
              <a:rPr lang="en-GB" dirty="0" smtClean="0"/>
              <a:t>Use </a:t>
            </a:r>
            <a:r>
              <a:rPr lang="en-GB" dirty="0" smtClean="0">
                <a:hlinkClick r:id="rId2"/>
              </a:rPr>
              <a:t>this site</a:t>
            </a:r>
            <a:r>
              <a:rPr lang="en-GB" dirty="0" smtClean="0"/>
              <a:t> as evidence of testing.</a:t>
            </a:r>
            <a:endParaRPr lang="en-GB" dirty="0"/>
          </a:p>
          <a:p>
            <a:endParaRPr lang="en-GB" sz="1800" dirty="0"/>
          </a:p>
        </p:txBody>
      </p:sp>
    </p:spTree>
    <p:extLst>
      <p:ext uri="{BB962C8B-B14F-4D97-AF65-F5344CB8AC3E}">
        <p14:creationId xmlns:p14="http://schemas.microsoft.com/office/powerpoint/2010/main" val="17323815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052736"/>
            <a:ext cx="8643998" cy="5400600"/>
          </a:xfrm>
        </p:spPr>
        <p:txBody>
          <a:bodyPr>
            <a:noAutofit/>
          </a:bodyPr>
          <a:lstStyle/>
          <a:p>
            <a:pPr marL="0" indent="0">
              <a:buNone/>
            </a:pPr>
            <a:r>
              <a:rPr lang="en-GB" sz="2000" dirty="0" smtClean="0"/>
              <a:t>The ability to access all of the content as it was intended to be regardless of the system or software they are using their social, educational, physical or legal environment.</a:t>
            </a:r>
          </a:p>
          <a:p>
            <a:r>
              <a:rPr lang="en-GB" sz="1800" dirty="0" smtClean="0"/>
              <a:t>In short everyone can access the web content irrespective of external factors.</a:t>
            </a:r>
          </a:p>
          <a:p>
            <a:pPr lvl="1"/>
            <a:r>
              <a:rPr lang="en-GB" sz="1800" dirty="0" smtClean="0"/>
              <a:t>Something as simple as having interactive help features, different colour or size options and alternate mirrored low bandwidth sites can help accessibility of content for a broad spectrum of users</a:t>
            </a:r>
          </a:p>
          <a:p>
            <a:pPr lvl="1"/>
            <a:r>
              <a:rPr lang="en-GB" sz="1800" dirty="0"/>
              <a:t>Some examples are </a:t>
            </a:r>
            <a:r>
              <a:rPr lang="en-US" sz="1800" dirty="0"/>
              <a:t>alt tags, alternative content, alter text size, alter </a:t>
            </a:r>
            <a:r>
              <a:rPr lang="en-US" sz="1800" dirty="0" err="1"/>
              <a:t>colours</a:t>
            </a:r>
            <a:r>
              <a:rPr lang="en-US" sz="1800" dirty="0"/>
              <a:t> used, image file size </a:t>
            </a:r>
          </a:p>
          <a:p>
            <a:r>
              <a:rPr lang="en-US" sz="1800" dirty="0" smtClean="0"/>
              <a:t>Throughout this AO you will need to investigate: </a:t>
            </a:r>
          </a:p>
          <a:p>
            <a:pPr lvl="1"/>
            <a:r>
              <a:rPr lang="en-US" sz="1800" dirty="0" smtClean="0"/>
              <a:t>The factors affecting web accessibility including</a:t>
            </a:r>
          </a:p>
          <a:p>
            <a:pPr lvl="2"/>
            <a:r>
              <a:rPr lang="en-US" sz="1800" dirty="0" smtClean="0"/>
              <a:t>People with Disabilities (Visual and Physical)</a:t>
            </a:r>
            <a:endParaRPr lang="en-GB" sz="1800" dirty="0" smtClean="0"/>
          </a:p>
          <a:p>
            <a:pPr lvl="2"/>
            <a:r>
              <a:rPr lang="en-US" sz="1800" dirty="0" smtClean="0"/>
              <a:t>The Social factors – language barriers and cultural background</a:t>
            </a:r>
          </a:p>
          <a:p>
            <a:pPr lvl="2"/>
            <a:r>
              <a:rPr lang="en-US" sz="1800" dirty="0" smtClean="0"/>
              <a:t>Legal and policy factors – requirements from governments </a:t>
            </a:r>
          </a:p>
          <a:p>
            <a:pPr lvl="2"/>
            <a:r>
              <a:rPr lang="en-US" sz="1800" dirty="0" smtClean="0"/>
              <a:t>Technical factors  - The system they are using or for example a slow Internet connection </a:t>
            </a:r>
          </a:p>
        </p:txBody>
      </p:sp>
      <p:sp>
        <p:nvSpPr>
          <p:cNvPr id="2" name="Title 1"/>
          <p:cNvSpPr>
            <a:spLocks noGrp="1"/>
          </p:cNvSpPr>
          <p:nvPr>
            <p:ph type="title"/>
          </p:nvPr>
        </p:nvSpPr>
        <p:spPr>
          <a:xfrm>
            <a:off x="485804" y="116632"/>
            <a:ext cx="8229600" cy="939784"/>
          </a:xfrm>
        </p:spPr>
        <p:txBody>
          <a:bodyPr/>
          <a:lstStyle/>
          <a:p>
            <a:r>
              <a:rPr lang="en-GB" dirty="0"/>
              <a:t>P1.13 - Web Architecture – W3C</a:t>
            </a:r>
            <a:endParaRPr lang="en-US" dirty="0"/>
          </a:p>
        </p:txBody>
      </p:sp>
    </p:spTree>
    <p:extLst>
      <p:ext uri="{BB962C8B-B14F-4D97-AF65-F5344CB8AC3E}">
        <p14:creationId xmlns:p14="http://schemas.microsoft.com/office/powerpoint/2010/main" val="30435047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8643998" cy="4464496"/>
          </a:xfrm>
        </p:spPr>
        <p:txBody>
          <a:bodyPr>
            <a:noAutofit/>
          </a:bodyPr>
          <a:lstStyle/>
          <a:p>
            <a:r>
              <a:rPr lang="en-GB" sz="2000" dirty="0" smtClean="0"/>
              <a:t>Web Accessibility is something a lot of companies do not take into consideration when preparing or making a website for their customers. There is a small percentage of the population that are affected by sites with no accessibility but this is still a customer base that needs to be addressed. When making a site you will need to consider how these can be addressed and enable web accessibility.</a:t>
            </a:r>
          </a:p>
          <a:p>
            <a:r>
              <a:rPr lang="en-GB" sz="2000" dirty="0" smtClean="0"/>
              <a:t>Interesting articles about web accessibility:</a:t>
            </a:r>
            <a:endParaRPr lang="en-US" sz="2000" dirty="0" smtClean="0">
              <a:hlinkClick r:id="rId2"/>
            </a:endParaRPr>
          </a:p>
          <a:p>
            <a:pPr lvl="1"/>
            <a:r>
              <a:rPr lang="en-GB" sz="1800" dirty="0" smtClean="0">
                <a:hlinkClick r:id="rId3"/>
              </a:rPr>
              <a:t>http://en.wikipedia.org/wiki/Web_accessibility</a:t>
            </a:r>
            <a:r>
              <a:rPr lang="en-GB" sz="1800" dirty="0" smtClean="0"/>
              <a:t> </a:t>
            </a:r>
          </a:p>
          <a:p>
            <a:pPr lvl="1"/>
            <a:r>
              <a:rPr lang="en-GB" sz="1800" dirty="0" smtClean="0">
                <a:hlinkClick r:id="rId4"/>
              </a:rPr>
              <a:t>http://www.w3.org/WAI/intro/accessibility.php</a:t>
            </a:r>
            <a:r>
              <a:rPr lang="en-GB" sz="1800" dirty="0" smtClean="0"/>
              <a:t>  - very good</a:t>
            </a:r>
          </a:p>
          <a:p>
            <a:pPr lvl="1"/>
            <a:r>
              <a:rPr lang="en-GB" sz="1800" dirty="0" smtClean="0">
                <a:hlinkClick r:id="rId5"/>
              </a:rPr>
              <a:t>http://www.w3.org/WAI/</a:t>
            </a:r>
            <a:r>
              <a:rPr lang="en-GB" sz="1800" dirty="0" smtClean="0"/>
              <a:t> </a:t>
            </a:r>
          </a:p>
          <a:p>
            <a:pPr lvl="1"/>
            <a:endParaRPr lang="en-GB" sz="800" dirty="0" smtClean="0"/>
          </a:p>
          <a:p>
            <a:pPr marL="365760" lvl="3" indent="-256032">
              <a:spcBef>
                <a:spcPts val="400"/>
              </a:spcBef>
              <a:buClr>
                <a:schemeClr val="accent1"/>
              </a:buClr>
              <a:buSzPct val="68000"/>
              <a:buFont typeface="Wingdings 3"/>
              <a:buChar char=""/>
            </a:pPr>
            <a:r>
              <a:rPr lang="en-GB" b="1" dirty="0" smtClean="0"/>
              <a:t>P1.15 </a:t>
            </a:r>
            <a:r>
              <a:rPr lang="en-GB" b="1" dirty="0"/>
              <a:t>– Task </a:t>
            </a:r>
            <a:r>
              <a:rPr lang="en-GB" b="1" dirty="0" smtClean="0"/>
              <a:t>15 </a:t>
            </a:r>
            <a:r>
              <a:rPr lang="en-GB" b="1" dirty="0"/>
              <a:t>- </a:t>
            </a:r>
            <a:r>
              <a:rPr lang="en-GB" dirty="0"/>
              <a:t>Describe, with evidence, </a:t>
            </a:r>
            <a:r>
              <a:rPr lang="en-GB" dirty="0" smtClean="0"/>
              <a:t>how web Accessibility and W3C compliance needs to be taken into consideration when developing an e-commerce presence.</a:t>
            </a:r>
            <a:endParaRPr lang="en-GB" dirty="0"/>
          </a:p>
          <a:p>
            <a:pPr marL="0" indent="0">
              <a:buNone/>
            </a:pPr>
            <a:endParaRPr lang="en-US" sz="2000" dirty="0"/>
          </a:p>
        </p:txBody>
      </p:sp>
      <p:sp>
        <p:nvSpPr>
          <p:cNvPr id="2" name="Title 1"/>
          <p:cNvSpPr>
            <a:spLocks noGrp="1"/>
          </p:cNvSpPr>
          <p:nvPr>
            <p:ph type="title"/>
          </p:nvPr>
        </p:nvSpPr>
        <p:spPr>
          <a:xfrm>
            <a:off x="485804" y="112952"/>
            <a:ext cx="8229600" cy="939784"/>
          </a:xfrm>
        </p:spPr>
        <p:txBody>
          <a:bodyPr/>
          <a:lstStyle/>
          <a:p>
            <a:r>
              <a:rPr lang="en-GB" dirty="0" smtClean="0"/>
              <a:t>P1.15 </a:t>
            </a:r>
            <a:r>
              <a:rPr lang="en-GB" dirty="0"/>
              <a:t>- Web Architecture – W3C</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286250148"/>
              </p:ext>
            </p:extLst>
          </p:nvPr>
        </p:nvGraphicFramePr>
        <p:xfrm>
          <a:off x="395536" y="5589240"/>
          <a:ext cx="8534182" cy="741680"/>
        </p:xfrm>
        <a:graphic>
          <a:graphicData uri="http://schemas.openxmlformats.org/drawingml/2006/table">
            <a:tbl>
              <a:tblPr firstRow="1" bandRow="1">
                <a:tableStyleId>{5C22544A-7EE6-4342-B048-85BDC9FD1C3A}</a:tableStyleId>
              </a:tblPr>
              <a:tblGrid>
                <a:gridCol w="4968552"/>
                <a:gridCol w="3565630"/>
              </a:tblGrid>
              <a:tr h="370840">
                <a:tc>
                  <a:txBody>
                    <a:bodyPr/>
                    <a:lstStyle/>
                    <a:p>
                      <a:pPr algn="ctr">
                        <a:spcAft>
                          <a:spcPts val="0"/>
                        </a:spcAft>
                      </a:pPr>
                      <a:r>
                        <a:rPr lang="en-US" sz="1800" b="1" dirty="0">
                          <a:solidFill>
                            <a:schemeClr val="tx1"/>
                          </a:solidFill>
                          <a:latin typeface="Calibri"/>
                          <a:ea typeface="Times New Roman"/>
                          <a:cs typeface="Times New Roman"/>
                        </a:rPr>
                        <a:t>People with Disabilities (Visual and Physical)</a:t>
                      </a:r>
                      <a:endParaRPr lang="en-GB" sz="1800" dirty="0">
                        <a:solidFill>
                          <a:schemeClr val="tx1"/>
                        </a:solidFill>
                        <a:latin typeface="Times New Roman"/>
                        <a:ea typeface="Times New Roman"/>
                        <a:cs typeface="Times New Roman"/>
                      </a:endParaRPr>
                    </a:p>
                  </a:txBody>
                  <a:tcPr marL="68580" marR="68580" marT="0" marB="0" anchor="ctr"/>
                </a:tc>
                <a:tc>
                  <a:txBody>
                    <a:bodyPr/>
                    <a:lstStyle/>
                    <a:p>
                      <a:pPr algn="ctr">
                        <a:spcAft>
                          <a:spcPts val="0"/>
                        </a:spcAft>
                      </a:pPr>
                      <a:r>
                        <a:rPr lang="en-US" sz="1800" b="1">
                          <a:solidFill>
                            <a:schemeClr val="tx1"/>
                          </a:solidFill>
                          <a:latin typeface="Calibri"/>
                          <a:ea typeface="Times New Roman"/>
                          <a:cs typeface="Times New Roman"/>
                        </a:rPr>
                        <a:t>Social Factors</a:t>
                      </a:r>
                      <a:endParaRPr lang="en-GB" sz="1800">
                        <a:solidFill>
                          <a:schemeClr val="tx1"/>
                        </a:solidFill>
                        <a:latin typeface="Times New Roman"/>
                        <a:ea typeface="Times New Roman"/>
                        <a:cs typeface="Times New Roman"/>
                      </a:endParaRPr>
                    </a:p>
                  </a:txBody>
                  <a:tcPr marL="68580" marR="68580" marT="0" marB="0" anchor="ctr"/>
                </a:tc>
              </a:tr>
              <a:tr h="370840">
                <a:tc>
                  <a:txBody>
                    <a:bodyPr/>
                    <a:lstStyle/>
                    <a:p>
                      <a:pPr algn="ctr">
                        <a:spcAft>
                          <a:spcPts val="0"/>
                        </a:spcAft>
                      </a:pPr>
                      <a:r>
                        <a:rPr lang="en-US" sz="1800" b="1" dirty="0">
                          <a:latin typeface="Calibri"/>
                          <a:ea typeface="Times New Roman"/>
                          <a:cs typeface="Times New Roman"/>
                        </a:rPr>
                        <a:t>Legal and Policy Factors</a:t>
                      </a:r>
                      <a:endParaRPr lang="en-GB" sz="1800" dirty="0">
                        <a:latin typeface="Times New Roman"/>
                        <a:ea typeface="Times New Roman"/>
                        <a:cs typeface="Times New Roman"/>
                      </a:endParaRPr>
                    </a:p>
                  </a:txBody>
                  <a:tcPr marL="68580" marR="68580" marT="0" marB="0" anchor="ctr"/>
                </a:tc>
                <a:tc>
                  <a:txBody>
                    <a:bodyPr/>
                    <a:lstStyle/>
                    <a:p>
                      <a:pPr algn="ctr">
                        <a:spcAft>
                          <a:spcPts val="0"/>
                        </a:spcAft>
                      </a:pPr>
                      <a:r>
                        <a:rPr lang="en-US" sz="1800" b="1" dirty="0">
                          <a:latin typeface="Calibri"/>
                          <a:ea typeface="Times New Roman"/>
                          <a:cs typeface="Times New Roman"/>
                        </a:rPr>
                        <a:t>Technical Factors</a:t>
                      </a:r>
                      <a:endParaRPr lang="en-GB" sz="1800" dirty="0">
                        <a:latin typeface="Times New Roman"/>
                        <a:ea typeface="Times New Roman"/>
                        <a:cs typeface="Times New Roman"/>
                      </a:endParaRPr>
                    </a:p>
                  </a:txBody>
                  <a:tcPr marL="68580" marR="68580" marT="0" marB="0" anchor="ctr"/>
                </a:tc>
              </a:tr>
            </a:tbl>
          </a:graphicData>
        </a:graphic>
      </p:graphicFrame>
    </p:spTree>
    <p:extLst>
      <p:ext uri="{BB962C8B-B14F-4D97-AF65-F5344CB8AC3E}">
        <p14:creationId xmlns:p14="http://schemas.microsoft.com/office/powerpoint/2010/main" val="24702479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indent="0">
              <a:buNone/>
            </a:pPr>
            <a:r>
              <a:rPr lang="en-GB" sz="1800" b="1" dirty="0"/>
              <a:t>P1.1 – Task 1 – </a:t>
            </a:r>
            <a:r>
              <a:rPr lang="en-GB" sz="1800" dirty="0"/>
              <a:t>Describe the functions and use of different Servers in benefitting a small web-presence business needs.</a:t>
            </a:r>
          </a:p>
          <a:p>
            <a:pPr marL="109728" indent="0">
              <a:buNone/>
            </a:pPr>
            <a:r>
              <a:rPr lang="en-GB" sz="1800" b="1" dirty="0"/>
              <a:t>P1.2 – Task 2 – </a:t>
            </a:r>
            <a:r>
              <a:rPr lang="en-GB" sz="1800" dirty="0"/>
              <a:t>Describe the different kinds of hardware necessary to create a website and their purpose in displaying a web result.</a:t>
            </a:r>
          </a:p>
          <a:p>
            <a:pPr marL="109728" indent="0">
              <a:buNone/>
            </a:pPr>
            <a:r>
              <a:rPr lang="en-GB" sz="1800" b="1" dirty="0"/>
              <a:t>P1.3 – Task 3 - </a:t>
            </a:r>
            <a:r>
              <a:rPr lang="en-GB" sz="1800" dirty="0"/>
              <a:t>Describe, with evidence, the different levels of Design Creation software available and the advantages and disadvantages of online vs. offline creation.</a:t>
            </a:r>
          </a:p>
          <a:p>
            <a:pPr marL="109728" indent="0">
              <a:buNone/>
            </a:pPr>
            <a:r>
              <a:rPr lang="en-GB" sz="1800" b="1" dirty="0"/>
              <a:t>P1.4 – Task 4 - </a:t>
            </a:r>
            <a:r>
              <a:rPr lang="en-GB" sz="1800" dirty="0"/>
              <a:t>Describe what a web browser does and how they work and outline the range of different choices are available for a company.</a:t>
            </a:r>
          </a:p>
          <a:p>
            <a:pPr marL="109728" indent="0">
              <a:buNone/>
            </a:pPr>
            <a:r>
              <a:rPr lang="en-GB" sz="1800" b="1" dirty="0"/>
              <a:t>P1.5 – Task 5 – </a:t>
            </a:r>
            <a:r>
              <a:rPr lang="en-GB" sz="1800" dirty="0"/>
              <a:t>Describe File Sharing Services, Security Services, Directory Services and Network support software and the importance of these services on a School Network for Staff and Students. </a:t>
            </a:r>
          </a:p>
          <a:p>
            <a:pPr marL="109728" indent="0">
              <a:buNone/>
            </a:pPr>
            <a:r>
              <a:rPr lang="en-GB" sz="1800" b="1" dirty="0"/>
              <a:t>P1.6 – Task 6</a:t>
            </a:r>
            <a:r>
              <a:rPr lang="en-GB" sz="1800" dirty="0"/>
              <a:t> – Describe and give examples of Standard and Integrated database functions and describe their uses within an e-commerce site.</a:t>
            </a:r>
          </a:p>
          <a:p>
            <a:pPr marL="109728" indent="0">
              <a:buNone/>
            </a:pPr>
            <a:r>
              <a:rPr lang="en-GB" sz="1800" b="1" dirty="0"/>
              <a:t>P1.7 – Task 7 – </a:t>
            </a:r>
            <a:r>
              <a:rPr lang="en-GB" sz="1800" dirty="0"/>
              <a:t>Describe what Ports are and give examples of their functions and describe the need to clarify these functions within an e-commerce site</a:t>
            </a:r>
            <a:r>
              <a:rPr lang="en-GB" sz="1800" dirty="0" smtClean="0"/>
              <a:t>.</a:t>
            </a:r>
            <a:endParaRPr lang="en-GB" sz="1800" dirty="0"/>
          </a:p>
        </p:txBody>
      </p:sp>
      <p:sp>
        <p:nvSpPr>
          <p:cNvPr id="3" name="Title 2"/>
          <p:cNvSpPr>
            <a:spLocks noGrp="1"/>
          </p:cNvSpPr>
          <p:nvPr>
            <p:ph type="title"/>
          </p:nvPr>
        </p:nvSpPr>
        <p:spPr>
          <a:xfrm>
            <a:off x="230832" y="116632"/>
            <a:ext cx="8733656" cy="792088"/>
          </a:xfrm>
        </p:spPr>
        <p:txBody>
          <a:bodyPr>
            <a:normAutofit/>
          </a:bodyPr>
          <a:lstStyle/>
          <a:p>
            <a:r>
              <a:rPr lang="en-GB" sz="3200" dirty="0"/>
              <a:t>P1 </a:t>
            </a:r>
            <a:r>
              <a:rPr lang="en-GB" sz="3200" dirty="0" smtClean="0"/>
              <a:t>– Assessment Criteria</a:t>
            </a:r>
            <a:endParaRPr lang="en-GB" sz="3200" dirty="0"/>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616623"/>
          </a:xfrm>
        </p:spPr>
        <p:txBody>
          <a:bodyPr>
            <a:noAutofit/>
          </a:bodyPr>
          <a:lstStyle/>
          <a:p>
            <a:pPr marL="109728" indent="0">
              <a:buNone/>
              <a:tabLst>
                <a:tab pos="3498850" algn="l"/>
              </a:tabLst>
            </a:pPr>
            <a:r>
              <a:rPr lang="en-GB" sz="1800" b="1" dirty="0" smtClean="0"/>
              <a:t>P1.8 </a:t>
            </a:r>
            <a:r>
              <a:rPr lang="en-GB" sz="1800" b="1" dirty="0"/>
              <a:t>– Task 8 – </a:t>
            </a:r>
            <a:r>
              <a:rPr lang="en-GB" sz="1800" dirty="0"/>
              <a:t>Describe what Protocols are and give examples of their functions and describe the need to clarify these functions within an e-commerce site.</a:t>
            </a:r>
          </a:p>
          <a:p>
            <a:pPr marL="109728" indent="0">
              <a:buNone/>
              <a:tabLst>
                <a:tab pos="3498850" algn="l"/>
              </a:tabLst>
            </a:pPr>
            <a:r>
              <a:rPr lang="en-GB" sz="1800" b="1" dirty="0"/>
              <a:t>P1.9 – Task 9 – </a:t>
            </a:r>
            <a:r>
              <a:rPr lang="en-GB" sz="1800" dirty="0"/>
              <a:t>Describe what TCP/IP is and give examples, explaining the importance of TCP/IP in setting up an e-commerce presence.</a:t>
            </a:r>
          </a:p>
          <a:p>
            <a:pPr marL="109728" indent="0">
              <a:buNone/>
              <a:tabLst>
                <a:tab pos="3498850" algn="l"/>
              </a:tabLst>
            </a:pPr>
            <a:r>
              <a:rPr lang="en-GB" sz="1800" b="1" dirty="0"/>
              <a:t>P1.10 – Task 10 – </a:t>
            </a:r>
            <a:r>
              <a:rPr lang="en-GB" sz="1800" dirty="0"/>
              <a:t>Describe, with evidence, the purpose and function of making the right choice of ISP’s for an e-commerce presence.</a:t>
            </a:r>
          </a:p>
          <a:p>
            <a:pPr marL="109728" indent="0">
              <a:buNone/>
              <a:tabLst>
                <a:tab pos="3498850" algn="l"/>
              </a:tabLst>
            </a:pPr>
            <a:r>
              <a:rPr lang="en-GB" sz="1800" b="1" dirty="0"/>
              <a:t>P1.11 – Task 11 - </a:t>
            </a:r>
            <a:r>
              <a:rPr lang="en-GB" sz="1800" dirty="0"/>
              <a:t>Describe, with evidence, the purpose and functions of Web Hosting for an e-commerce presence.</a:t>
            </a:r>
          </a:p>
          <a:p>
            <a:pPr marL="109728" indent="0">
              <a:buNone/>
              <a:tabLst>
                <a:tab pos="3498850" algn="l"/>
              </a:tabLst>
            </a:pPr>
            <a:r>
              <a:rPr lang="en-GB" sz="1800" b="1" dirty="0"/>
              <a:t>P1.12 – Task 12 - </a:t>
            </a:r>
            <a:r>
              <a:rPr lang="en-GB" sz="1800" dirty="0"/>
              <a:t>Describe, with evidence, what DNS and URL are and what it does in terms of securing business, naming and address management.</a:t>
            </a:r>
          </a:p>
          <a:p>
            <a:pPr marL="109728" indent="0">
              <a:buNone/>
              <a:tabLst>
                <a:tab pos="3498850" algn="l"/>
              </a:tabLst>
            </a:pPr>
            <a:r>
              <a:rPr lang="en-GB" sz="1800" dirty="0"/>
              <a:t> </a:t>
            </a:r>
            <a:r>
              <a:rPr lang="en-GB" sz="1600" b="1" dirty="0" smtClean="0"/>
              <a:t>P1.13 </a:t>
            </a:r>
            <a:r>
              <a:rPr lang="en-GB" sz="1600" b="1" dirty="0"/>
              <a:t>– Task 13 - </a:t>
            </a:r>
            <a:r>
              <a:rPr lang="en-GB" sz="1600" dirty="0"/>
              <a:t>Describe, with evidence, what web programming is and the need for additional coding to make web pages more </a:t>
            </a:r>
            <a:r>
              <a:rPr lang="en-GB" sz="1600" dirty="0" smtClean="0"/>
              <a:t>productive.</a:t>
            </a:r>
          </a:p>
          <a:p>
            <a:pPr marL="109728" indent="0">
              <a:buNone/>
              <a:tabLst>
                <a:tab pos="3498850" algn="l"/>
              </a:tabLst>
            </a:pPr>
            <a:r>
              <a:rPr lang="en-GB" sz="1600" b="1" dirty="0" smtClean="0"/>
              <a:t>P1.14 </a:t>
            </a:r>
            <a:r>
              <a:rPr lang="en-GB" sz="1600" b="1" dirty="0"/>
              <a:t>– Task 14 - </a:t>
            </a:r>
            <a:r>
              <a:rPr lang="en-GB" sz="1600" dirty="0"/>
              <a:t>Describe, with evidence, how connection speed can have an impact on the business trade of an e-commerce site.</a:t>
            </a:r>
          </a:p>
          <a:p>
            <a:pPr marL="109728" lvl="3" indent="0">
              <a:spcBef>
                <a:spcPts val="400"/>
              </a:spcBef>
              <a:buClr>
                <a:schemeClr val="accent1"/>
              </a:buClr>
              <a:buSzPct val="68000"/>
              <a:buNone/>
              <a:tabLst>
                <a:tab pos="3498850" algn="l"/>
              </a:tabLst>
            </a:pPr>
            <a:r>
              <a:rPr lang="en-GB" sz="1600" b="1" dirty="0"/>
              <a:t>P1.15 – Task 15 - </a:t>
            </a:r>
            <a:r>
              <a:rPr lang="en-GB" sz="1600" dirty="0"/>
              <a:t>Describe, with evidence, how web Accessibility and W3C compliance needs to be taken into consideration when developing an e-commerce presence.</a:t>
            </a:r>
          </a:p>
        </p:txBody>
      </p:sp>
      <p:sp>
        <p:nvSpPr>
          <p:cNvPr id="3" name="Title 2"/>
          <p:cNvSpPr>
            <a:spLocks noGrp="1"/>
          </p:cNvSpPr>
          <p:nvPr>
            <p:ph type="title"/>
          </p:nvPr>
        </p:nvSpPr>
        <p:spPr>
          <a:xfrm>
            <a:off x="230832" y="116632"/>
            <a:ext cx="8733656" cy="792088"/>
          </a:xfrm>
        </p:spPr>
        <p:txBody>
          <a:bodyPr>
            <a:normAutofit/>
          </a:bodyPr>
          <a:lstStyle/>
          <a:p>
            <a:r>
              <a:rPr lang="en-GB" sz="3200" dirty="0"/>
              <a:t>P1 </a:t>
            </a:r>
            <a:r>
              <a:rPr lang="en-GB" sz="3200" dirty="0" smtClean="0"/>
              <a:t>– Assessment Criteria</a:t>
            </a:r>
            <a:endParaRPr lang="en-GB" sz="3200" dirty="0"/>
          </a:p>
        </p:txBody>
      </p:sp>
    </p:spTree>
    <p:extLst>
      <p:ext uri="{BB962C8B-B14F-4D97-AF65-F5344CB8AC3E}">
        <p14:creationId xmlns:p14="http://schemas.microsoft.com/office/powerpoint/2010/main" val="1112373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b="1" dirty="0" smtClean="0"/>
              <a:t>P1 - </a:t>
            </a:r>
            <a:r>
              <a:rPr lang="en-GB" dirty="0" smtClean="0"/>
              <a:t>The </a:t>
            </a:r>
            <a:r>
              <a:rPr lang="en-GB" dirty="0"/>
              <a:t>assessment criterion </a:t>
            </a:r>
            <a:r>
              <a:rPr lang="en-GB" b="1" dirty="0"/>
              <a:t>P1</a:t>
            </a:r>
            <a:r>
              <a:rPr lang="en-GB" dirty="0"/>
              <a:t> could be evidenced by the use of a report, leaflet or presentation delivered by the learner that could be supported by tutor observation and/ or recorded evidence. The learner is required to describe the technologies required for an e-commerce system, as outlined in the teaching content. </a:t>
            </a:r>
          </a:p>
        </p:txBody>
      </p:sp>
      <p:sp>
        <p:nvSpPr>
          <p:cNvPr id="3" name="Title 2"/>
          <p:cNvSpPr>
            <a:spLocks noGrp="1"/>
          </p:cNvSpPr>
          <p:nvPr>
            <p:ph type="title"/>
          </p:nvPr>
        </p:nvSpPr>
        <p:spPr/>
        <p:txBody>
          <a:bodyPr>
            <a:normAutofit/>
          </a:bodyPr>
          <a:lstStyle/>
          <a:p>
            <a:r>
              <a:rPr lang="en-GB" dirty="0"/>
              <a:t>Assessment Criterion P1 </a:t>
            </a:r>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P1.1 - Technologies – Servers</a:t>
            </a:r>
          </a:p>
        </p:txBody>
      </p:sp>
      <p:sp>
        <p:nvSpPr>
          <p:cNvPr id="3" name="Content Placeholder 2"/>
          <p:cNvSpPr>
            <a:spLocks noGrp="1"/>
          </p:cNvSpPr>
          <p:nvPr>
            <p:ph idx="1"/>
          </p:nvPr>
        </p:nvSpPr>
        <p:spPr>
          <a:xfrm>
            <a:off x="251520" y="1196752"/>
            <a:ext cx="8640960" cy="5400600"/>
          </a:xfrm>
        </p:spPr>
        <p:txBody>
          <a:bodyPr>
            <a:noAutofit/>
          </a:bodyPr>
          <a:lstStyle/>
          <a:p>
            <a:r>
              <a:rPr lang="en-GB" sz="1600" dirty="0" smtClean="0"/>
              <a:t>The </a:t>
            </a:r>
            <a:r>
              <a:rPr lang="en-GB" sz="1600" dirty="0"/>
              <a:t>term web server can refer to either the hardware (the computer) or the </a:t>
            </a:r>
            <a:r>
              <a:rPr lang="en-GB" sz="1600" dirty="0" smtClean="0"/>
              <a:t>software </a:t>
            </a:r>
            <a:r>
              <a:rPr lang="en-GB" sz="1600" dirty="0"/>
              <a:t>(the computer application) that helps to deliver web content that can be accessed through the Internet</a:t>
            </a:r>
            <a:r>
              <a:rPr lang="en-GB" sz="1600" dirty="0" smtClean="0"/>
              <a:t>. </a:t>
            </a:r>
            <a:r>
              <a:rPr lang="en-GB" sz="1600" dirty="0"/>
              <a:t>The most common use of web servers is to host websites, but there are other uses such as </a:t>
            </a:r>
            <a:r>
              <a:rPr lang="en-GB" sz="1600" dirty="0" smtClean="0"/>
              <a:t>gaming and </a:t>
            </a:r>
            <a:r>
              <a:rPr lang="en-GB" sz="1600" dirty="0"/>
              <a:t>data storage The primary function of a web server is to cater web page to the request of clients using </a:t>
            </a:r>
            <a:r>
              <a:rPr lang="en-GB" sz="1600" dirty="0" smtClean="0"/>
              <a:t>HTTP. </a:t>
            </a:r>
            <a:r>
              <a:rPr lang="en-GB" sz="1600" dirty="0"/>
              <a:t>This means delivery of HTML documents and any additional content that may be included by a document, such as images, style sheets and scripts</a:t>
            </a:r>
            <a:r>
              <a:rPr lang="en-GB" sz="1600" dirty="0" smtClean="0"/>
              <a:t>.</a:t>
            </a:r>
            <a:r>
              <a:rPr lang="en-GB" sz="1600" dirty="0"/>
              <a:t> </a:t>
            </a:r>
            <a:endParaRPr lang="en-GB" sz="1600" dirty="0" smtClean="0"/>
          </a:p>
          <a:p>
            <a:r>
              <a:rPr lang="en-GB" sz="1600" dirty="0" smtClean="0"/>
              <a:t>A </a:t>
            </a:r>
            <a:r>
              <a:rPr lang="en-GB" sz="1600" dirty="0"/>
              <a:t>user agent, </a:t>
            </a:r>
            <a:r>
              <a:rPr lang="en-GB" sz="1600" dirty="0" smtClean="0"/>
              <a:t>such as </a:t>
            </a:r>
            <a:r>
              <a:rPr lang="en-GB" sz="1600" dirty="0"/>
              <a:t>a web browser or web crawler, initiates communication by making a request for a specific </a:t>
            </a:r>
            <a:r>
              <a:rPr lang="en-GB" sz="1600" dirty="0" smtClean="0"/>
              <a:t>piece of information </a:t>
            </a:r>
            <a:r>
              <a:rPr lang="en-GB" sz="1600" dirty="0"/>
              <a:t>using HTTP and the server responds with the content of that resource or an error message if </a:t>
            </a:r>
            <a:r>
              <a:rPr lang="en-GB" sz="1600" dirty="0" smtClean="0"/>
              <a:t>it is unable </a:t>
            </a:r>
            <a:r>
              <a:rPr lang="en-GB" sz="1600" dirty="0"/>
              <a:t>to do so</a:t>
            </a:r>
            <a:r>
              <a:rPr lang="en-GB" sz="1600" dirty="0" smtClean="0"/>
              <a:t>.</a:t>
            </a:r>
            <a:endParaRPr lang="en-GB" sz="1600" dirty="0"/>
          </a:p>
          <a:p>
            <a:r>
              <a:rPr lang="en-GB" sz="1600" dirty="0" smtClean="0"/>
              <a:t>For companies that prefer to manage their own hosting they will need specific hardware to store, serve, process and manage user accounts and internet activity. This is called a Web Server, sets an open traffic line between server and outside hosting and allows the user to manage their own business.</a:t>
            </a:r>
          </a:p>
          <a:p>
            <a:r>
              <a:rPr lang="en-GB" sz="1600" dirty="0" smtClean="0"/>
              <a:t>Managing the website internally allows the users to change anything without the need to upload, making the changes automatic and live each time. Longer term this is more beneficially for a company for the sheer reason of being able to manage your own content and expand through software rather than proxy.</a:t>
            </a:r>
          </a:p>
        </p:txBody>
      </p:sp>
    </p:spTree>
    <p:extLst>
      <p:ext uri="{BB962C8B-B14F-4D97-AF65-F5344CB8AC3E}">
        <p14:creationId xmlns:p14="http://schemas.microsoft.com/office/powerpoint/2010/main" val="31379256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P1.1 - Technologies – Servers</a:t>
            </a:r>
          </a:p>
        </p:txBody>
      </p:sp>
      <p:sp>
        <p:nvSpPr>
          <p:cNvPr id="3" name="Content Placeholder 2"/>
          <p:cNvSpPr>
            <a:spLocks noGrp="1"/>
          </p:cNvSpPr>
          <p:nvPr>
            <p:ph idx="1"/>
          </p:nvPr>
        </p:nvSpPr>
        <p:spPr>
          <a:xfrm>
            <a:off x="251520" y="1268760"/>
            <a:ext cx="8640960" cy="5184576"/>
          </a:xfrm>
        </p:spPr>
        <p:txBody>
          <a:bodyPr>
            <a:normAutofit fontScale="70000" lnSpcReduction="20000"/>
          </a:bodyPr>
          <a:lstStyle/>
          <a:p>
            <a:r>
              <a:rPr lang="en-GB" dirty="0" smtClean="0"/>
              <a:t>The two main types of server for this is IIS and Apache. </a:t>
            </a:r>
            <a:r>
              <a:rPr lang="en-GB" b="1" dirty="0"/>
              <a:t>Internet Information Services</a:t>
            </a:r>
            <a:r>
              <a:rPr lang="en-GB" dirty="0"/>
              <a:t> (</a:t>
            </a:r>
            <a:r>
              <a:rPr lang="en-GB" b="1" dirty="0"/>
              <a:t>IIS</a:t>
            </a:r>
            <a:r>
              <a:rPr lang="en-GB" dirty="0" smtClean="0"/>
              <a:t>) is a server designed to work with a Microsoft environment, and manages web activity in terms of modules, Security, Content, Compression, Caching, Logging and Diagnostics which all add up to a website management bundle for all activity on the site. Ruby on Rails, ASP (</a:t>
            </a:r>
            <a:r>
              <a:rPr lang="en-GB" dirty="0" err="1" smtClean="0"/>
              <a:t>.net</a:t>
            </a:r>
            <a:r>
              <a:rPr lang="en-GB" dirty="0" smtClean="0"/>
              <a:t> and classic) and Python are all languages that work out of the box on IIS whereas they have it be added to Apache as modules to be managed. More importantly it comes free with Microsoft Windows and functions well within with similar coding parameters.</a:t>
            </a:r>
          </a:p>
          <a:p>
            <a:r>
              <a:rPr lang="en-GB" b="1" dirty="0" smtClean="0"/>
              <a:t>Apache </a:t>
            </a:r>
            <a:r>
              <a:rPr lang="en-GB" b="1" dirty="0"/>
              <a:t>server</a:t>
            </a:r>
            <a:r>
              <a:rPr lang="en-GB" dirty="0"/>
              <a:t> is </a:t>
            </a:r>
            <a:r>
              <a:rPr lang="en-GB" dirty="0" smtClean="0"/>
              <a:t>often </a:t>
            </a:r>
            <a:r>
              <a:rPr lang="en-GB" dirty="0"/>
              <a:t>referred to as simply Apache, a public-domain open source Web server developed by a loosely-knit group of programmers. Core development of the Apache Web server is performed by a group of about </a:t>
            </a:r>
            <a:r>
              <a:rPr lang="en-GB" dirty="0" smtClean="0"/>
              <a:t>20 </a:t>
            </a:r>
            <a:r>
              <a:rPr lang="en-GB" dirty="0"/>
              <a:t>programmers, called the Apache Group. However, because the source code is freely available, anyone can adapt the server for specific needs, and there is a large public library of Apache </a:t>
            </a:r>
            <a:r>
              <a:rPr lang="en-GB" dirty="0" smtClean="0"/>
              <a:t>add-ons. It is the most accepted web server because it offers all the functionality of the IIS and is more adaptable. Being free is it’s biggest selling point though it does everything IIS can do with add –ins.</a:t>
            </a:r>
          </a:p>
        </p:txBody>
      </p:sp>
    </p:spTree>
    <p:extLst>
      <p:ext uri="{BB962C8B-B14F-4D97-AF65-F5344CB8AC3E}">
        <p14:creationId xmlns:p14="http://schemas.microsoft.com/office/powerpoint/2010/main" val="25374224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pPr marL="177800" indent="-177800">
              <a:spcAft>
                <a:spcPts val="600"/>
              </a:spcAft>
            </a:pPr>
            <a:r>
              <a:rPr lang="en-GB" sz="1700" dirty="0" smtClean="0">
                <a:latin typeface="Calibri" pitchFamily="34" charset="0"/>
              </a:rPr>
              <a:t>Servers are </a:t>
            </a:r>
            <a:r>
              <a:rPr lang="en-GB" sz="1700" dirty="0">
                <a:latin typeface="Calibri" pitchFamily="34" charset="0"/>
              </a:rPr>
              <a:t>the lifeblood of any </a:t>
            </a:r>
            <a:r>
              <a:rPr lang="en-GB" sz="1700" dirty="0" smtClean="0">
                <a:latin typeface="Calibri" pitchFamily="34" charset="0"/>
              </a:rPr>
              <a:t>online presence. </a:t>
            </a:r>
            <a:r>
              <a:rPr lang="en-GB" sz="1700" dirty="0">
                <a:latin typeface="Calibri" pitchFamily="34" charset="0"/>
              </a:rPr>
              <a:t>Servers provide the shared resources that network users crave, such as file storage, databases, e-mail, Web </a:t>
            </a:r>
            <a:r>
              <a:rPr lang="en-GB" sz="1700" dirty="0" smtClean="0">
                <a:latin typeface="Calibri" pitchFamily="34" charset="0"/>
              </a:rPr>
              <a:t>services</a:t>
            </a:r>
            <a:r>
              <a:rPr lang="en-GB" sz="1700" dirty="0">
                <a:latin typeface="Calibri" pitchFamily="34" charset="0"/>
              </a:rPr>
              <a:t>, and so on. Choosing the equipment you use for your </a:t>
            </a:r>
            <a:r>
              <a:rPr lang="en-GB" sz="1700" dirty="0" smtClean="0">
                <a:latin typeface="Calibri" pitchFamily="34" charset="0"/>
              </a:rPr>
              <a:t>companies server </a:t>
            </a:r>
            <a:r>
              <a:rPr lang="en-GB" sz="1700" dirty="0">
                <a:latin typeface="Calibri" pitchFamily="34" charset="0"/>
              </a:rPr>
              <a:t>is one of the key decisions any company with a </a:t>
            </a:r>
            <a:r>
              <a:rPr lang="en-GB" sz="1700" dirty="0" smtClean="0">
                <a:latin typeface="Calibri" pitchFamily="34" charset="0"/>
              </a:rPr>
              <a:t>web presence needs to </a:t>
            </a:r>
            <a:r>
              <a:rPr lang="en-GB" sz="1700" dirty="0">
                <a:latin typeface="Calibri" pitchFamily="34" charset="0"/>
              </a:rPr>
              <a:t>make when you set up </a:t>
            </a:r>
            <a:r>
              <a:rPr lang="en-GB" sz="1700" dirty="0" smtClean="0">
                <a:latin typeface="Calibri" pitchFamily="34" charset="0"/>
              </a:rPr>
              <a:t>an online store. Servers are </a:t>
            </a:r>
            <a:r>
              <a:rPr lang="en-GB" sz="1700" dirty="0">
                <a:latin typeface="Calibri" pitchFamily="34" charset="0"/>
              </a:rPr>
              <a:t>usually built from higher grade components than </a:t>
            </a:r>
            <a:r>
              <a:rPr lang="en-GB" sz="1700" dirty="0" smtClean="0">
                <a:latin typeface="Calibri" pitchFamily="34" charset="0"/>
              </a:rPr>
              <a:t>standard computers </a:t>
            </a:r>
            <a:r>
              <a:rPr lang="en-GB" sz="1700" dirty="0">
                <a:latin typeface="Calibri" pitchFamily="34" charset="0"/>
              </a:rPr>
              <a:t>for the reasons given </a:t>
            </a:r>
            <a:r>
              <a:rPr lang="en-GB" sz="1700" dirty="0" smtClean="0">
                <a:latin typeface="Calibri" pitchFamily="34" charset="0"/>
              </a:rPr>
              <a:t>below.</a:t>
            </a:r>
            <a:endParaRPr lang="en-GB" sz="1700" dirty="0">
              <a:latin typeface="Calibri" pitchFamily="34" charset="0"/>
            </a:endParaRPr>
          </a:p>
          <a:p>
            <a:pPr>
              <a:spcAft>
                <a:spcPts val="600"/>
              </a:spcAft>
              <a:buNone/>
            </a:pPr>
            <a:r>
              <a:rPr lang="en-GB" sz="1700" b="1" i="1" dirty="0" smtClean="0">
                <a:latin typeface="Calibri" pitchFamily="34" charset="0"/>
              </a:rPr>
              <a:t>Web </a:t>
            </a:r>
            <a:r>
              <a:rPr lang="en-GB" sz="1700" b="1" i="1" dirty="0">
                <a:latin typeface="Calibri" pitchFamily="34" charset="0"/>
              </a:rPr>
              <a:t>Server</a:t>
            </a:r>
          </a:p>
          <a:p>
            <a:pPr>
              <a:spcAft>
                <a:spcPts val="600"/>
              </a:spcAft>
            </a:pPr>
            <a:r>
              <a:rPr lang="en-GB" sz="1700" dirty="0">
                <a:latin typeface="Calibri" pitchFamily="34" charset="0"/>
              </a:rPr>
              <a:t>A </a:t>
            </a:r>
            <a:r>
              <a:rPr lang="en-GB" sz="1700" i="1" dirty="0">
                <a:latin typeface="Calibri" pitchFamily="34" charset="0"/>
              </a:rPr>
              <a:t>Web server is a server computer that runs software that enables the </a:t>
            </a:r>
            <a:r>
              <a:rPr lang="en-GB" sz="1700" dirty="0">
                <a:latin typeface="Calibri" pitchFamily="34" charset="0"/>
              </a:rPr>
              <a:t>computer to host an </a:t>
            </a:r>
            <a:r>
              <a:rPr lang="en-GB" sz="1700" b="1" dirty="0">
                <a:latin typeface="Calibri" pitchFamily="34" charset="0"/>
              </a:rPr>
              <a:t>Internet</a:t>
            </a:r>
            <a:r>
              <a:rPr lang="en-GB" sz="1700" dirty="0">
                <a:latin typeface="Calibri" pitchFamily="34" charset="0"/>
              </a:rPr>
              <a:t> or </a:t>
            </a:r>
            <a:r>
              <a:rPr lang="en-GB" sz="1700" b="1" dirty="0">
                <a:latin typeface="Calibri" pitchFamily="34" charset="0"/>
              </a:rPr>
              <a:t>Intranet</a:t>
            </a:r>
            <a:r>
              <a:rPr lang="en-GB" sz="1700" dirty="0">
                <a:latin typeface="Calibri" pitchFamily="34" charset="0"/>
              </a:rPr>
              <a:t> Web site. The two most popular Web server programs are Microsoft’s IIS (Internet Information Services) and Apache, an open-source Web server managed by the Apache Software Foundation</a:t>
            </a:r>
            <a:r>
              <a:rPr lang="en-GB" sz="1700" dirty="0" smtClean="0">
                <a:latin typeface="Calibri" pitchFamily="34" charset="0"/>
              </a:rPr>
              <a:t>.</a:t>
            </a:r>
            <a:endParaRPr lang="en-GB" sz="1700" b="1" i="1" dirty="0" smtClean="0">
              <a:latin typeface="Calibri" pitchFamily="34" charset="0"/>
            </a:endParaRPr>
          </a:p>
          <a:p>
            <a:pPr>
              <a:spcAft>
                <a:spcPts val="600"/>
              </a:spcAft>
            </a:pPr>
            <a:r>
              <a:rPr lang="en-GB" sz="1700" dirty="0">
                <a:latin typeface="Calibri" pitchFamily="34" charset="0"/>
              </a:rPr>
              <a:t>The </a:t>
            </a:r>
            <a:r>
              <a:rPr lang="en-GB" sz="1700" dirty="0" smtClean="0">
                <a:latin typeface="Calibri" pitchFamily="34" charset="0"/>
              </a:rPr>
              <a:t>choice of service depends on the size of the site, the content on the site, the need for security, the need for expansion, the users demands in terms of database access, blogs, streaming, </a:t>
            </a:r>
            <a:r>
              <a:rPr lang="en-GB" sz="1700" dirty="0">
                <a:latin typeface="Calibri" pitchFamily="34" charset="0"/>
              </a:rPr>
              <a:t>w</a:t>
            </a:r>
            <a:r>
              <a:rPr lang="en-GB" sz="1700" dirty="0" smtClean="0">
                <a:latin typeface="Calibri" pitchFamily="34" charset="0"/>
              </a:rPr>
              <a:t>ikis etc.</a:t>
            </a:r>
          </a:p>
          <a:p>
            <a:pPr>
              <a:spcAft>
                <a:spcPts val="600"/>
              </a:spcAft>
            </a:pPr>
            <a:r>
              <a:rPr lang="en-GB" sz="1700" dirty="0">
                <a:latin typeface="Calibri" pitchFamily="34" charset="0"/>
              </a:rPr>
              <a:t>These often store copies of commonly used Web pages in a local cache. When a user requests a Web page from a remote Web server, the proxy server intercepts the request and checks to see whether it already has a copy of the page in its cache. If so, the Web proxy returns the page directly to the user. If not, the proxy passes the request on to the real server</a:t>
            </a:r>
            <a:r>
              <a:rPr lang="en-GB" sz="1700" dirty="0" smtClean="0">
                <a:latin typeface="Calibri" pitchFamily="34" charset="0"/>
              </a:rPr>
              <a:t>.</a:t>
            </a:r>
            <a:endParaRPr lang="en-GB" sz="1700" dirty="0">
              <a:latin typeface="Calibri" pitchFamily="34" charset="0"/>
            </a:endParaRPr>
          </a:p>
        </p:txBody>
      </p:sp>
      <p:sp>
        <p:nvSpPr>
          <p:cNvPr id="3" name="Title 2"/>
          <p:cNvSpPr>
            <a:spLocks noGrp="1"/>
          </p:cNvSpPr>
          <p:nvPr>
            <p:ph type="title"/>
          </p:nvPr>
        </p:nvSpPr>
        <p:spPr>
          <a:xfrm>
            <a:off x="251520" y="116632"/>
            <a:ext cx="8229600" cy="850106"/>
          </a:xfrm>
        </p:spPr>
        <p:txBody>
          <a:bodyPr>
            <a:noAutofit/>
          </a:bodyPr>
          <a:lstStyle/>
          <a:p>
            <a:r>
              <a:rPr lang="en-GB" sz="3200" dirty="0" smtClean="0"/>
              <a:t>P1.1 - Technologies – Servers</a:t>
            </a:r>
            <a:endParaRPr lang="en-GB" sz="3200" dirty="0"/>
          </a:p>
        </p:txBody>
      </p:sp>
    </p:spTree>
    <p:extLst>
      <p:ext uri="{BB962C8B-B14F-4D97-AF65-F5344CB8AC3E}">
        <p14:creationId xmlns:p14="http://schemas.microsoft.com/office/powerpoint/2010/main" val="233133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472608"/>
          </a:xfrm>
        </p:spPr>
        <p:txBody>
          <a:bodyPr>
            <a:normAutofit fontScale="55000" lnSpcReduction="20000"/>
          </a:bodyPr>
          <a:lstStyle/>
          <a:p>
            <a:pPr>
              <a:spcAft>
                <a:spcPts val="600"/>
              </a:spcAft>
              <a:buNone/>
            </a:pPr>
            <a:r>
              <a:rPr lang="en-GB" b="1" dirty="0" smtClean="0">
                <a:latin typeface="Calibri" pitchFamily="34" charset="0"/>
              </a:rPr>
              <a:t>File servers</a:t>
            </a:r>
          </a:p>
          <a:p>
            <a:pPr>
              <a:spcAft>
                <a:spcPts val="600"/>
              </a:spcAft>
            </a:pPr>
            <a:r>
              <a:rPr lang="en-GB" i="1" dirty="0" smtClean="0">
                <a:latin typeface="Calibri" pitchFamily="34" charset="0"/>
              </a:rPr>
              <a:t>File servers provide centralized disk storage that can be conveniently shared </a:t>
            </a:r>
            <a:r>
              <a:rPr lang="en-GB" dirty="0" smtClean="0">
                <a:latin typeface="Calibri" pitchFamily="34" charset="0"/>
              </a:rPr>
              <a:t>by client computers on the network. The most common task of a file server is to store shared files and programs. For example, the members of a small workgroup can use disk space on a file server to store their Microsoft Office documents.</a:t>
            </a:r>
          </a:p>
          <a:p>
            <a:pPr>
              <a:spcAft>
                <a:spcPts val="600"/>
              </a:spcAft>
            </a:pPr>
            <a:r>
              <a:rPr lang="en-GB" dirty="0" smtClean="0">
                <a:latin typeface="Calibri" pitchFamily="34" charset="0"/>
              </a:rPr>
              <a:t>File servers must ensure that two users don’t try to update the same file at the same time. The file servers do this by </a:t>
            </a:r>
            <a:r>
              <a:rPr lang="en-GB" i="1" dirty="0" smtClean="0">
                <a:latin typeface="Calibri" pitchFamily="34" charset="0"/>
              </a:rPr>
              <a:t>locking a file while a user updates </a:t>
            </a:r>
            <a:r>
              <a:rPr lang="en-GB" dirty="0" smtClean="0">
                <a:latin typeface="Calibri" pitchFamily="34" charset="0"/>
              </a:rPr>
              <a:t>the file so that other users can’t access the file until the first user finishes.</a:t>
            </a:r>
          </a:p>
          <a:p>
            <a:pPr>
              <a:spcAft>
                <a:spcPts val="600"/>
              </a:spcAft>
            </a:pPr>
            <a:r>
              <a:rPr lang="en-GB" dirty="0" smtClean="0">
                <a:latin typeface="Calibri" pitchFamily="34" charset="0"/>
              </a:rPr>
              <a:t>For document files (for example, word-processing or spreadsheet files), the whole file is locked. For database files, the lock can be applied just to the portion of the file that contains the record or records being updated.</a:t>
            </a:r>
            <a:r>
              <a:rPr lang="en-GB" i="1" dirty="0" smtClean="0">
                <a:latin typeface="Calibri" pitchFamily="34" charset="0"/>
              </a:rPr>
              <a:t> </a:t>
            </a:r>
          </a:p>
          <a:p>
            <a:pPr>
              <a:spcAft>
                <a:spcPts val="600"/>
              </a:spcAft>
              <a:buNone/>
            </a:pPr>
            <a:r>
              <a:rPr lang="en-GB" b="1" dirty="0">
                <a:latin typeface="Calibri" pitchFamily="34" charset="0"/>
              </a:rPr>
              <a:t>Mail Server</a:t>
            </a:r>
          </a:p>
          <a:p>
            <a:pPr>
              <a:spcAft>
                <a:spcPts val="600"/>
              </a:spcAft>
            </a:pPr>
            <a:r>
              <a:rPr lang="en-GB" dirty="0">
                <a:latin typeface="Calibri" pitchFamily="34" charset="0"/>
              </a:rPr>
              <a:t>A mail server is a server that handles the network’s e-mail needs. It is configured with e-mail server software, such as Microsoft Exchange Server. Exchange Server is designed to work with Microsoft Outlook, the e-mail client software that comes with Microsoft Office. Most mail servers actually do much more than just send and receive electronic mail. For example, here are some of the features that Exchange Server offers beyond simple e-mail:</a:t>
            </a:r>
          </a:p>
          <a:p>
            <a:pPr lvl="1">
              <a:spcBef>
                <a:spcPts val="400"/>
              </a:spcBef>
              <a:spcAft>
                <a:spcPts val="300"/>
              </a:spcAft>
            </a:pPr>
            <a:r>
              <a:rPr lang="en-GB" sz="2700" dirty="0">
                <a:latin typeface="Calibri" pitchFamily="34" charset="0"/>
              </a:rPr>
              <a:t>Collaboration features that simplify the management of collaborative projects.</a:t>
            </a:r>
          </a:p>
          <a:p>
            <a:pPr lvl="1">
              <a:spcBef>
                <a:spcPts val="400"/>
              </a:spcBef>
              <a:spcAft>
                <a:spcPts val="300"/>
              </a:spcAft>
            </a:pPr>
            <a:r>
              <a:rPr lang="en-GB" sz="2700" dirty="0">
                <a:latin typeface="Calibri" pitchFamily="34" charset="0"/>
              </a:rPr>
              <a:t>Audio and video conferencing.</a:t>
            </a:r>
          </a:p>
          <a:p>
            <a:pPr lvl="1">
              <a:spcBef>
                <a:spcPts val="400"/>
              </a:spcBef>
              <a:spcAft>
                <a:spcPts val="300"/>
              </a:spcAft>
            </a:pPr>
            <a:r>
              <a:rPr lang="en-GB" sz="2700" dirty="0">
                <a:latin typeface="Calibri" pitchFamily="34" charset="0"/>
              </a:rPr>
              <a:t>Chat rooms and instant messaging (IM) services.</a:t>
            </a:r>
          </a:p>
          <a:p>
            <a:pPr lvl="1">
              <a:spcBef>
                <a:spcPts val="400"/>
              </a:spcBef>
              <a:spcAft>
                <a:spcPts val="300"/>
              </a:spcAft>
            </a:pPr>
            <a:r>
              <a:rPr lang="en-GB" sz="2700" dirty="0">
                <a:latin typeface="Calibri" pitchFamily="34" charset="0"/>
              </a:rPr>
              <a:t>Microsoft Exchange Forms Designer, which lets you develop customized forms for applications, such as vacation requests or purchase orders.</a:t>
            </a:r>
          </a:p>
          <a:p>
            <a:pPr>
              <a:spcAft>
                <a:spcPts val="600"/>
              </a:spcAft>
            </a:pPr>
            <a:endParaRPr lang="en-GB" i="1" dirty="0" smtClean="0">
              <a:latin typeface="Calibri" pitchFamily="34" charset="0"/>
            </a:endParaRPr>
          </a:p>
        </p:txBody>
      </p:sp>
      <p:sp>
        <p:nvSpPr>
          <p:cNvPr id="3" name="Title 2"/>
          <p:cNvSpPr>
            <a:spLocks noGrp="1"/>
          </p:cNvSpPr>
          <p:nvPr>
            <p:ph type="title"/>
          </p:nvPr>
        </p:nvSpPr>
        <p:spPr>
          <a:xfrm>
            <a:off x="251520" y="116632"/>
            <a:ext cx="8229600" cy="850106"/>
          </a:xfrm>
        </p:spPr>
        <p:txBody>
          <a:bodyPr>
            <a:noAutofit/>
          </a:bodyPr>
          <a:lstStyle/>
          <a:p>
            <a:r>
              <a:rPr lang="en-GB" sz="3200" dirty="0"/>
              <a:t>P1.1 - Technologies – Servers</a:t>
            </a:r>
          </a:p>
        </p:txBody>
      </p:sp>
    </p:spTree>
    <p:extLst>
      <p:ext uri="{BB962C8B-B14F-4D97-AF65-F5344CB8AC3E}">
        <p14:creationId xmlns:p14="http://schemas.microsoft.com/office/powerpoint/2010/main" val="29765783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10686</TotalTime>
  <Words>9367</Words>
  <Application>Microsoft Office PowerPoint</Application>
  <PresentationFormat>On-screen Show (4:3)</PresentationFormat>
  <Paragraphs>361</Paragraphs>
  <Slides>44</Slides>
  <Notes>3</Notes>
  <HiddenSlides>2</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Concourse</vt:lpstr>
      <vt:lpstr>Unit 06</vt:lpstr>
      <vt:lpstr>LO1 - Assessment Criteria</vt:lpstr>
      <vt:lpstr>Scenario</vt:lpstr>
      <vt:lpstr>Assessment Criteria P1</vt:lpstr>
      <vt:lpstr>Assessment Criterion P1 </vt:lpstr>
      <vt:lpstr>P1.1 - Technologies – Servers</vt:lpstr>
      <vt:lpstr>P1.1 - Technologies – Servers</vt:lpstr>
      <vt:lpstr>P1.1 - Technologies – Servers</vt:lpstr>
      <vt:lpstr>P1.1 - Technologies – Servers</vt:lpstr>
      <vt:lpstr>P1.1 - Technologies – Servers</vt:lpstr>
      <vt:lpstr>P1.2 - Technologies – Devices</vt:lpstr>
      <vt:lpstr>P1.2 - Technologies – Devices</vt:lpstr>
      <vt:lpstr>PowerPoint Presentation</vt:lpstr>
      <vt:lpstr>P1.2 - Technologies – Devices</vt:lpstr>
      <vt:lpstr>P1.2 - Technologies – Devices</vt:lpstr>
      <vt:lpstr>P1.3 - Web Software – HTML Coders</vt:lpstr>
      <vt:lpstr>P1.4 - Web Software - Browsers</vt:lpstr>
      <vt:lpstr>P1.4 - Web Software - Browsers</vt:lpstr>
      <vt:lpstr>P1.5 - Web Software – Server Software</vt:lpstr>
      <vt:lpstr>P1.5 - Web Software – Server Software</vt:lpstr>
      <vt:lpstr>P1.5 - Web Software – Server Software</vt:lpstr>
      <vt:lpstr>P1.5 - Web Software – Server Software</vt:lpstr>
      <vt:lpstr>P1.6 - Web Software – Database Software</vt:lpstr>
      <vt:lpstr>P1.7 - Web Architecture – Ports</vt:lpstr>
      <vt:lpstr>P1.7 - Web Architecture – Ports</vt:lpstr>
      <vt:lpstr>P1.8 - Web Architecture – Protocols</vt:lpstr>
      <vt:lpstr>P1.8 - Web Architecture – Protocols</vt:lpstr>
      <vt:lpstr>P1.8 - Web Architecture – Protocols</vt:lpstr>
      <vt:lpstr>P1.8 - Web Architecture – Protocols</vt:lpstr>
      <vt:lpstr>PowerPoint Presentation</vt:lpstr>
      <vt:lpstr>P1.9 - Web Architecture – TCP/IP</vt:lpstr>
      <vt:lpstr>P1.9 - Web Architecture – TCP/IP</vt:lpstr>
      <vt:lpstr>P1.10 - Web Architecture – Registration</vt:lpstr>
      <vt:lpstr>P1.11 - Web Architecture – Registration</vt:lpstr>
      <vt:lpstr>P1.12 - Web Architecture – Domains</vt:lpstr>
      <vt:lpstr>P1.12 - Web Architecture – Domains</vt:lpstr>
      <vt:lpstr>P1.13 - Web Architecture – Programming</vt:lpstr>
      <vt:lpstr>P1.13 - Web Architecture – Programming</vt:lpstr>
      <vt:lpstr>P1.13 - Web Architecture – Programming</vt:lpstr>
      <vt:lpstr>P1.14 - Web Architecture – Speeds</vt:lpstr>
      <vt:lpstr>P1.13 - Web Architecture – W3C</vt:lpstr>
      <vt:lpstr>P1.15 - Web Architecture – W3C</vt:lpstr>
      <vt:lpstr>P1 – Assessment Criteria</vt:lpstr>
      <vt:lpstr>P1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cp:lastModifiedBy>
  <cp:revision>215</cp:revision>
  <dcterms:created xsi:type="dcterms:W3CDTF">2010-12-28T13:51:34Z</dcterms:created>
  <dcterms:modified xsi:type="dcterms:W3CDTF">2013-12-25T10:00:54Z</dcterms:modified>
</cp:coreProperties>
</file>